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sldIdLst>
    <p:sldId id="290" r:id="rId2"/>
    <p:sldId id="257" r:id="rId3"/>
    <p:sldId id="259" r:id="rId4"/>
    <p:sldId id="258" r:id="rId5"/>
    <p:sldId id="260" r:id="rId6"/>
    <p:sldId id="261" r:id="rId7"/>
    <p:sldId id="262" r:id="rId8"/>
    <p:sldId id="263" r:id="rId9"/>
    <p:sldId id="292" r:id="rId10"/>
    <p:sldId id="266" r:id="rId11"/>
    <p:sldId id="293" r:id="rId12"/>
    <p:sldId id="268" r:id="rId13"/>
    <p:sldId id="270" r:id="rId14"/>
    <p:sldId id="272" r:id="rId15"/>
    <p:sldId id="294" r:id="rId16"/>
    <p:sldId id="271" r:id="rId17"/>
    <p:sldId id="274" r:id="rId18"/>
    <p:sldId id="276" r:id="rId19"/>
    <p:sldId id="278" r:id="rId20"/>
    <p:sldId id="279" r:id="rId21"/>
    <p:sldId id="280" r:id="rId22"/>
    <p:sldId id="295" r:id="rId23"/>
    <p:sldId id="282" r:id="rId24"/>
    <p:sldId id="283" r:id="rId25"/>
    <p:sldId id="285" r:id="rId26"/>
    <p:sldId id="286" r:id="rId27"/>
    <p:sldId id="288" r:id="rId28"/>
    <p:sldId id="296" r:id="rId29"/>
    <p:sldId id="297"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FE02F3-E0CA-488D-B13E-3235ACE4CA6E}" type="datetimeFigureOut">
              <a:rPr lang="fr-FR" smtClean="0"/>
              <a:t>22/03/2021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331996-316F-4E66-B3F6-AA297B37BC8A}" type="slidenum">
              <a:rPr lang="fr-FR" smtClean="0"/>
              <a:t>‹N°›</a:t>
            </a:fld>
            <a:endParaRPr lang="fr-FR"/>
          </a:p>
        </p:txBody>
      </p:sp>
    </p:spTree>
    <p:extLst>
      <p:ext uri="{BB962C8B-B14F-4D97-AF65-F5344CB8AC3E}">
        <p14:creationId xmlns:p14="http://schemas.microsoft.com/office/powerpoint/2010/main" val="340681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/tu:ˈ</a:t>
            </a:r>
            <a:r>
              <a:rPr lang="fr-FR" sz="1200" b="0" i="0" kern="1200" dirty="0" err="1">
                <a:solidFill>
                  <a:schemeClr val="tx1"/>
                </a:solidFill>
                <a:effectLst/>
                <a:latin typeface="+mn-lt"/>
                <a:ea typeface="+mn-ea"/>
                <a:cs typeface="+mn-cs"/>
              </a:rPr>
              <a:t>ɪʃkæɾt</a:t>
            </a:r>
            <a:r>
              <a:rPr lang="fr-FR" sz="1200" b="0" i="0" kern="1200" dirty="0">
                <a:solidFill>
                  <a:schemeClr val="tx1"/>
                </a:solidFill>
                <a:effectLst/>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ED331996-316F-4E66-B3F6-AA297B37BC8A}" type="slidenum">
              <a:rPr lang="fr-FR" smtClean="0"/>
              <a:t>3</a:t>
            </a:fld>
            <a:endParaRPr lang="fr-FR"/>
          </a:p>
        </p:txBody>
      </p:sp>
    </p:spTree>
    <p:extLst>
      <p:ext uri="{BB962C8B-B14F-4D97-AF65-F5344CB8AC3E}">
        <p14:creationId xmlns:p14="http://schemas.microsoft.com/office/powerpoint/2010/main" val="2407295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331996-316F-4E66-B3F6-AA297B37BC8A}" type="slidenum">
              <a:rPr lang="fr-FR" smtClean="0"/>
              <a:t>6</a:t>
            </a:fld>
            <a:endParaRPr lang="fr-FR"/>
          </a:p>
        </p:txBody>
      </p:sp>
    </p:spTree>
    <p:extLst>
      <p:ext uri="{BB962C8B-B14F-4D97-AF65-F5344CB8AC3E}">
        <p14:creationId xmlns:p14="http://schemas.microsoft.com/office/powerpoint/2010/main" val="3641836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https://www.youtube.com/watch?v=722S-m6T7Hw</a:t>
            </a:r>
          </a:p>
        </p:txBody>
      </p:sp>
      <p:sp>
        <p:nvSpPr>
          <p:cNvPr id="4" name="Espace réservé du numéro de diapositive 3"/>
          <p:cNvSpPr>
            <a:spLocks noGrp="1"/>
          </p:cNvSpPr>
          <p:nvPr>
            <p:ph type="sldNum" sz="quarter" idx="5"/>
          </p:nvPr>
        </p:nvSpPr>
        <p:spPr/>
        <p:txBody>
          <a:bodyPr/>
          <a:lstStyle/>
          <a:p>
            <a:fld id="{ED331996-316F-4E66-B3F6-AA297B37BC8A}" type="slidenum">
              <a:rPr lang="fr-FR" smtClean="0"/>
              <a:t>7</a:t>
            </a:fld>
            <a:endParaRPr lang="fr-FR"/>
          </a:p>
        </p:txBody>
      </p:sp>
    </p:spTree>
    <p:extLst>
      <p:ext uri="{BB962C8B-B14F-4D97-AF65-F5344CB8AC3E}">
        <p14:creationId xmlns:p14="http://schemas.microsoft.com/office/powerpoint/2010/main" val="1316773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D331996-316F-4E66-B3F6-AA297B37BC8A}" type="slidenum">
              <a:rPr lang="fr-FR" smtClean="0"/>
              <a:t>13</a:t>
            </a:fld>
            <a:endParaRPr lang="fr-FR"/>
          </a:p>
        </p:txBody>
      </p:sp>
    </p:spTree>
    <p:extLst>
      <p:ext uri="{BB962C8B-B14F-4D97-AF65-F5344CB8AC3E}">
        <p14:creationId xmlns:p14="http://schemas.microsoft.com/office/powerpoint/2010/main" val="3438066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/ˈ</a:t>
            </a:r>
            <a:r>
              <a:rPr lang="fr-FR" sz="1200" b="0" i="0" kern="1200" dirty="0" err="1">
                <a:solidFill>
                  <a:schemeClr val="tx1"/>
                </a:solidFill>
                <a:effectLst/>
                <a:latin typeface="+mn-lt"/>
                <a:ea typeface="+mn-ea"/>
                <a:cs typeface="+mn-cs"/>
              </a:rPr>
              <a:t>kɒltɪ</a:t>
            </a:r>
            <a:r>
              <a:rPr lang="fr-FR" sz="1200" b="0" i="0" kern="1200" dirty="0">
                <a:solidFill>
                  <a:schemeClr val="tx1"/>
                </a:solidFill>
                <a:effectLst/>
                <a:latin typeface="+mn-lt"/>
                <a:ea typeface="+mn-ea"/>
                <a:cs typeface="+mn-cs"/>
              </a:rPr>
              <a:t> den </a:t>
            </a:r>
            <a:r>
              <a:rPr lang="fr-FR" sz="1200" b="0" i="0" kern="1200" dirty="0" err="1">
                <a:solidFill>
                  <a:schemeClr val="tx1"/>
                </a:solidFill>
                <a:effectLst/>
                <a:latin typeface="+mn-lt"/>
                <a:ea typeface="+mn-ea"/>
                <a:cs typeface="+mn-cs"/>
              </a:rPr>
              <a:t>tjəˈnɒl</a:t>
            </a:r>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ɾʌhktə</a:t>
            </a:r>
            <a:r>
              <a:rPr lang="fr-FR" sz="1200" b="0" i="0" kern="1200" dirty="0">
                <a:solidFill>
                  <a:schemeClr val="tx1"/>
                </a:solidFill>
                <a:effectLst/>
                <a:latin typeface="+mn-lt"/>
                <a:ea typeface="+mn-ea"/>
                <a:cs typeface="+mn-cs"/>
              </a:rPr>
              <a:t>/</a:t>
            </a:r>
            <a:endParaRPr lang="fr-FR" dirty="0"/>
          </a:p>
        </p:txBody>
      </p:sp>
      <p:sp>
        <p:nvSpPr>
          <p:cNvPr id="4" name="Espace réservé du numéro de diapositive 3"/>
          <p:cNvSpPr>
            <a:spLocks noGrp="1"/>
          </p:cNvSpPr>
          <p:nvPr>
            <p:ph type="sldNum" sz="quarter" idx="5"/>
          </p:nvPr>
        </p:nvSpPr>
        <p:spPr/>
        <p:txBody>
          <a:bodyPr/>
          <a:lstStyle/>
          <a:p>
            <a:fld id="{ED331996-316F-4E66-B3F6-AA297B37BC8A}" type="slidenum">
              <a:rPr lang="fr-FR" smtClean="0"/>
              <a:t>23</a:t>
            </a:fld>
            <a:endParaRPr lang="fr-FR"/>
          </a:p>
        </p:txBody>
      </p:sp>
    </p:spTree>
    <p:extLst>
      <p:ext uri="{BB962C8B-B14F-4D97-AF65-F5344CB8AC3E}">
        <p14:creationId xmlns:p14="http://schemas.microsoft.com/office/powerpoint/2010/main" val="3601235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20847011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6D5A360A-9F70-44DA-A67E-C72F2C66B3BA}" type="datetimeFigureOut">
              <a:rPr lang="fr-FR" smtClean="0"/>
              <a:t>22/03/2021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1933620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4"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35857363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a:t>Modifiez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4"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24138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3001709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2348835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2089586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242567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345565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3775185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Modifiez les styles du texte du masque</a:t>
            </a:r>
          </a:p>
        </p:txBody>
      </p:sp>
      <p:sp>
        <p:nvSpPr>
          <p:cNvPr id="4" name="Date Placeholder 3"/>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4221351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6D5A360A-9F70-44DA-A67E-C72F2C66B3BA}" type="datetimeFigureOut">
              <a:rPr lang="fr-FR" smtClean="0"/>
              <a:t>22/03/2021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74852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Modifiez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6D5A360A-9F70-44DA-A67E-C72F2C66B3BA}" type="datetimeFigureOut">
              <a:rPr lang="fr-FR" smtClean="0"/>
              <a:t>22/03/2021</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40558576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7" name="Date Placeholder 2"/>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3902901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1396905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7" name="Date Placeholder 4"/>
          <p:cNvSpPr>
            <a:spLocks noGrp="1"/>
          </p:cNvSpPr>
          <p:nvPr>
            <p:ph type="dt" sz="half" idx="10"/>
          </p:nvPr>
        </p:nvSpPr>
        <p:spPr/>
        <p:txBody>
          <a:bodyPr/>
          <a:lstStyle/>
          <a:p>
            <a:fld id="{6D5A360A-9F70-44DA-A67E-C72F2C66B3BA}" type="datetimeFigureOut">
              <a:rPr lang="fr-FR" smtClean="0"/>
              <a:t>22/03/2021</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1578667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Modifiez les styles du texte du masque</a:t>
            </a:r>
          </a:p>
        </p:txBody>
      </p:sp>
      <p:sp>
        <p:nvSpPr>
          <p:cNvPr id="5" name="Date Placeholder 4"/>
          <p:cNvSpPr>
            <a:spLocks noGrp="1"/>
          </p:cNvSpPr>
          <p:nvPr>
            <p:ph type="dt" sz="half" idx="10"/>
          </p:nvPr>
        </p:nvSpPr>
        <p:spPr/>
        <p:txBody>
          <a:bodyPr/>
          <a:lstStyle/>
          <a:p>
            <a:fld id="{6D5A360A-9F70-44DA-A67E-C72F2C66B3BA}" type="datetimeFigureOut">
              <a:rPr lang="fr-FR" smtClean="0"/>
              <a:t>22/03/2021</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8002FCAE-C626-40EE-BC14-801F698866FD}" type="slidenum">
              <a:rPr lang="fr-FR" smtClean="0"/>
              <a:t>‹N°›</a:t>
            </a:fld>
            <a:endParaRPr lang="fr-FR"/>
          </a:p>
        </p:txBody>
      </p:sp>
    </p:spTree>
    <p:extLst>
      <p:ext uri="{BB962C8B-B14F-4D97-AF65-F5344CB8AC3E}">
        <p14:creationId xmlns:p14="http://schemas.microsoft.com/office/powerpoint/2010/main" val="3439687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D5A360A-9F70-44DA-A67E-C72F2C66B3BA}" type="datetimeFigureOut">
              <a:rPr lang="fr-FR" smtClean="0"/>
              <a:t>22/03/2021</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002FCAE-C626-40EE-BC14-801F698866FD}" type="slidenum">
              <a:rPr lang="fr-FR" smtClean="0"/>
              <a:t>‹N°›</a:t>
            </a:fld>
            <a:endParaRPr lang="fr-FR"/>
          </a:p>
        </p:txBody>
      </p:sp>
    </p:spTree>
    <p:extLst>
      <p:ext uri="{BB962C8B-B14F-4D97-AF65-F5344CB8AC3E}">
        <p14:creationId xmlns:p14="http://schemas.microsoft.com/office/powerpoint/2010/main" val="176791917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gif"/><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eg"/></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jpe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dirty="0">
                <a:solidFill>
                  <a:schemeClr val="accent1"/>
                </a:solidFill>
              </a:rPr>
              <a:t>CM Géo-Eco</a:t>
            </a:r>
          </a:p>
        </p:txBody>
      </p:sp>
      <p:sp>
        <p:nvSpPr>
          <p:cNvPr id="3" name="Sous-titre 2"/>
          <p:cNvSpPr>
            <a:spLocks noGrp="1"/>
          </p:cNvSpPr>
          <p:nvPr>
            <p:ph type="subTitle" idx="1"/>
          </p:nvPr>
        </p:nvSpPr>
        <p:spPr/>
        <p:txBody>
          <a:bodyPr/>
          <a:lstStyle/>
          <a:p>
            <a:r>
              <a:rPr lang="fr-FR" dirty="0">
                <a:solidFill>
                  <a:schemeClr val="accent1"/>
                </a:solidFill>
              </a:rPr>
              <a:t>LEA1 – UJML3 – 2020-2021</a:t>
            </a:r>
          </a:p>
          <a:p>
            <a:r>
              <a:rPr lang="fr-FR" dirty="0">
                <a:solidFill>
                  <a:schemeClr val="accent1"/>
                </a:solidFill>
              </a:rPr>
              <a:t>M. </a:t>
            </a:r>
            <a:r>
              <a:rPr lang="fr-FR" dirty="0" err="1">
                <a:solidFill>
                  <a:schemeClr val="accent1"/>
                </a:solidFill>
              </a:rPr>
              <a:t>bourdeau</a:t>
            </a:r>
            <a:endParaRPr lang="fr-FR" dirty="0">
              <a:solidFill>
                <a:schemeClr val="accent1"/>
              </a:solidFill>
            </a:endParaRPr>
          </a:p>
          <a:p>
            <a:endParaRPr lang="fr-FR" dirty="0">
              <a:solidFill>
                <a:srgbClr val="FFC000"/>
              </a:solidFill>
            </a:endParaRPr>
          </a:p>
        </p:txBody>
      </p:sp>
    </p:spTree>
    <p:extLst>
      <p:ext uri="{BB962C8B-B14F-4D97-AF65-F5344CB8AC3E}">
        <p14:creationId xmlns:p14="http://schemas.microsoft.com/office/powerpoint/2010/main" val="2342633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C6CFE12-FB70-C74E-8CE3-512BF9FEE9D6}"/>
              </a:ext>
            </a:extLst>
          </p:cNvPr>
          <p:cNvSpPr>
            <a:spLocks noGrp="1"/>
          </p:cNvSpPr>
          <p:nvPr>
            <p:ph idx="1"/>
          </p:nvPr>
        </p:nvSpPr>
        <p:spPr>
          <a:xfrm>
            <a:off x="0" y="256687"/>
            <a:ext cx="8167955" cy="6154388"/>
          </a:xfrm>
        </p:spPr>
        <p:txBody>
          <a:bodyPr>
            <a:normAutofit lnSpcReduction="10000"/>
          </a:bodyPr>
          <a:lstStyle/>
          <a:p>
            <a:pPr marL="457200" lvl="1" indent="0">
              <a:spcBef>
                <a:spcPct val="0"/>
              </a:spcBef>
              <a:buNone/>
            </a:pPr>
            <a:r>
              <a:rPr lang="en-US" sz="4200" dirty="0">
                <a:solidFill>
                  <a:schemeClr val="accent1"/>
                </a:solidFill>
              </a:rPr>
              <a:t>The Parliament of NI</a:t>
            </a:r>
          </a:p>
          <a:p>
            <a:pPr marL="457200" lvl="1" indent="0">
              <a:spcBef>
                <a:spcPct val="0"/>
              </a:spcBef>
              <a:buNone/>
            </a:pPr>
            <a:endParaRPr lang="en-US" sz="4000" dirty="0">
              <a:solidFill>
                <a:schemeClr val="accent1"/>
              </a:solidFill>
            </a:endParaRPr>
          </a:p>
          <a:p>
            <a:pPr lvl="1"/>
            <a:r>
              <a:rPr lang="en-US" sz="2400" dirty="0"/>
              <a:t>Nickname: ‘Stormont’</a:t>
            </a:r>
          </a:p>
          <a:p>
            <a:pPr lvl="1"/>
            <a:r>
              <a:rPr lang="en-US" sz="2400" dirty="0"/>
              <a:t>Set up by the Government of Ireland Act 1920</a:t>
            </a:r>
          </a:p>
          <a:p>
            <a:pPr lvl="1"/>
            <a:r>
              <a:rPr lang="en-US" sz="2400" dirty="0"/>
              <a:t>Was active from 1921 to March 30</a:t>
            </a:r>
            <a:r>
              <a:rPr lang="en-US" sz="2400" baseline="30000" dirty="0"/>
              <a:t>th</a:t>
            </a:r>
            <a:r>
              <a:rPr lang="en-US" sz="2400" dirty="0"/>
              <a:t> 1972</a:t>
            </a:r>
          </a:p>
          <a:p>
            <a:pPr lvl="1"/>
            <a:r>
              <a:rPr lang="en-US" sz="2400" dirty="0"/>
              <a:t>Protestant domination throughout (majority = Ulster Unionist Party)</a:t>
            </a:r>
          </a:p>
          <a:p>
            <a:pPr lvl="2"/>
            <a:r>
              <a:rPr lang="en-US" sz="2000" dirty="0"/>
              <a:t>was then suspended because of the Troubles =&gt; direct rule by London / the Northern Ireland Office </a:t>
            </a:r>
          </a:p>
          <a:p>
            <a:pPr lvl="2"/>
            <a:r>
              <a:rPr lang="en-US" sz="2000" dirty="0"/>
              <a:t>was officially abolished under the Northern Ireland Constitution Act 1973. </a:t>
            </a:r>
          </a:p>
          <a:p>
            <a:pPr lvl="2"/>
            <a:r>
              <a:rPr lang="en-US" sz="2000" dirty="0"/>
              <a:t>1972-1998: Intermittent home rule through various forms of Northern Ireland Assembly, trying to balance representation of unionist (/mostly Protestant) and republican (/mostly Catholic) rights.</a:t>
            </a:r>
          </a:p>
          <a:p>
            <a:endParaRPr lang="en-US" dirty="0"/>
          </a:p>
        </p:txBody>
      </p:sp>
      <p:pic>
        <p:nvPicPr>
          <p:cNvPr id="4" name="Picture 3">
            <a:extLst>
              <a:ext uri="{FF2B5EF4-FFF2-40B4-BE49-F238E27FC236}">
                <a16:creationId xmlns:a16="http://schemas.microsoft.com/office/drawing/2014/main" id="{088A405A-A9E5-5B43-AC19-155929092AE6}"/>
              </a:ext>
            </a:extLst>
          </p:cNvPr>
          <p:cNvPicPr>
            <a:picLocks noChangeAspect="1"/>
          </p:cNvPicPr>
          <p:nvPr/>
        </p:nvPicPr>
        <p:blipFill rotWithShape="1">
          <a:blip r:embed="rId2"/>
          <a:srcRect l="7553"/>
          <a:stretch/>
        </p:blipFill>
        <p:spPr>
          <a:xfrm>
            <a:off x="8167956" y="1549679"/>
            <a:ext cx="4024044" cy="3568404"/>
          </a:xfrm>
          <a:prstGeom prst="rect">
            <a:avLst/>
          </a:prstGeom>
        </p:spPr>
      </p:pic>
      <p:sp>
        <p:nvSpPr>
          <p:cNvPr id="5" name="ZoneTexte 4">
            <a:extLst>
              <a:ext uri="{FF2B5EF4-FFF2-40B4-BE49-F238E27FC236}">
                <a16:creationId xmlns:a16="http://schemas.microsoft.com/office/drawing/2014/main" id="{16F404F8-4857-4C56-8A2F-A2663B177BF9}"/>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622375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FAB7E2-9D9C-4AE6-BACF-7910D25C0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828675"/>
            <a:ext cx="10906125" cy="52006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83D8870-D9E6-4D2F-B263-C308A8DE9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175" y="1030626"/>
            <a:ext cx="6155825" cy="47967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66BF1DF-EA94-4F58-A126-ECDD34A805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030626"/>
            <a:ext cx="6155825" cy="4796746"/>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CDF68B91-8872-49DE-A04B-8F62E7A04819}"/>
              </a:ext>
            </a:extLst>
          </p:cNvPr>
          <p:cNvSpPr txBox="1"/>
          <p:nvPr/>
        </p:nvSpPr>
        <p:spPr>
          <a:xfrm>
            <a:off x="158231" y="201951"/>
            <a:ext cx="5912885" cy="707886"/>
          </a:xfrm>
          <a:prstGeom prst="rect">
            <a:avLst/>
          </a:prstGeom>
          <a:noFill/>
        </p:spPr>
        <p:txBody>
          <a:bodyPr wrap="square" rtlCol="0">
            <a:spAutoFit/>
          </a:bodyPr>
          <a:lstStyle/>
          <a:p>
            <a:pPr algn="ctr"/>
            <a:r>
              <a:rPr lang="en-US" sz="2000" dirty="0"/>
              <a:t>Map of predominant national identity (2011)</a:t>
            </a:r>
          </a:p>
          <a:p>
            <a:pPr algn="ctr"/>
            <a:endParaRPr lang="fr-FR" sz="2000" dirty="0"/>
          </a:p>
        </p:txBody>
      </p:sp>
      <p:sp>
        <p:nvSpPr>
          <p:cNvPr id="5" name="ZoneTexte 4">
            <a:extLst>
              <a:ext uri="{FF2B5EF4-FFF2-40B4-BE49-F238E27FC236}">
                <a16:creationId xmlns:a16="http://schemas.microsoft.com/office/drawing/2014/main" id="{5F07C7F5-A830-4395-9E7A-404192C64E87}"/>
              </a:ext>
            </a:extLst>
          </p:cNvPr>
          <p:cNvSpPr txBox="1"/>
          <p:nvPr/>
        </p:nvSpPr>
        <p:spPr>
          <a:xfrm>
            <a:off x="6421348" y="71919"/>
            <a:ext cx="4777483" cy="1015663"/>
          </a:xfrm>
          <a:prstGeom prst="rect">
            <a:avLst/>
          </a:prstGeom>
          <a:noFill/>
        </p:spPr>
        <p:txBody>
          <a:bodyPr wrap="square" rtlCol="0">
            <a:spAutoFit/>
          </a:bodyPr>
          <a:lstStyle/>
          <a:p>
            <a:pPr algn="ctr"/>
            <a:r>
              <a:rPr lang="en-US" sz="2000" dirty="0"/>
              <a:t>Map of religion (or religion brought up in) (2011)</a:t>
            </a:r>
          </a:p>
          <a:p>
            <a:pPr algn="ctr"/>
            <a:endParaRPr lang="fr-FR" sz="2000" dirty="0"/>
          </a:p>
        </p:txBody>
      </p:sp>
      <p:sp>
        <p:nvSpPr>
          <p:cNvPr id="9" name="ZoneTexte 8">
            <a:extLst>
              <a:ext uri="{FF2B5EF4-FFF2-40B4-BE49-F238E27FC236}">
                <a16:creationId xmlns:a16="http://schemas.microsoft.com/office/drawing/2014/main" id="{E4E68E7B-48CA-48A1-91FC-62DA3C8BDFCA}"/>
              </a:ext>
            </a:extLst>
          </p:cNvPr>
          <p:cNvSpPr txBox="1"/>
          <p:nvPr/>
        </p:nvSpPr>
        <p:spPr>
          <a:xfrm>
            <a:off x="978451" y="6150114"/>
            <a:ext cx="10570612" cy="1015663"/>
          </a:xfrm>
          <a:prstGeom prst="rect">
            <a:avLst/>
          </a:prstGeom>
          <a:noFill/>
        </p:spPr>
        <p:txBody>
          <a:bodyPr wrap="square" rtlCol="0">
            <a:spAutoFit/>
          </a:bodyPr>
          <a:lstStyle/>
          <a:p>
            <a:pPr algn="ctr"/>
            <a:r>
              <a:rPr lang="en-US" sz="2000" dirty="0"/>
              <a:t>=&gt; Still today, religion &amp; sense of national identity = tightly interwoven /mostly synonymous</a:t>
            </a:r>
          </a:p>
          <a:p>
            <a:pPr algn="ctr"/>
            <a:endParaRPr lang="fr-FR" sz="2000" dirty="0"/>
          </a:p>
        </p:txBody>
      </p:sp>
      <p:sp>
        <p:nvSpPr>
          <p:cNvPr id="8" name="ZoneTexte 7">
            <a:extLst>
              <a:ext uri="{FF2B5EF4-FFF2-40B4-BE49-F238E27FC236}">
                <a16:creationId xmlns:a16="http://schemas.microsoft.com/office/drawing/2014/main" id="{30DCF443-0D4F-42FE-975F-C9D42AE6D34D}"/>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134682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05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32921" y="820857"/>
            <a:ext cx="11081668" cy="5652628"/>
          </a:xfrm>
        </p:spPr>
        <p:txBody>
          <a:bodyPr>
            <a:noAutofit/>
          </a:bodyPr>
          <a:lstStyle/>
          <a:p>
            <a:r>
              <a:rPr lang="en-US" sz="2800" dirty="0"/>
              <a:t>Population = mainly Protestant. </a:t>
            </a:r>
          </a:p>
          <a:p>
            <a:pPr lvl="1"/>
            <a:r>
              <a:rPr lang="en-US" sz="2400" dirty="0"/>
              <a:t>Presbyterians + Church of Ireland</a:t>
            </a:r>
          </a:p>
          <a:p>
            <a:pPr lvl="1"/>
            <a:r>
              <a:rPr lang="en-US" sz="2400" dirty="0"/>
              <a:t>Protestants = mostly Unionists</a:t>
            </a:r>
            <a:endParaRPr lang="en-US" sz="1200" dirty="0"/>
          </a:p>
          <a:p>
            <a:pPr algn="just"/>
            <a:r>
              <a:rPr lang="en-US" sz="2800" dirty="0"/>
              <a:t>Catholics (35% of the population in the 1961 census). </a:t>
            </a:r>
          </a:p>
          <a:p>
            <a:pPr lvl="1" algn="just"/>
            <a:r>
              <a:rPr lang="en-US" sz="2400" dirty="0"/>
              <a:t>Unemployment</a:t>
            </a:r>
          </a:p>
          <a:p>
            <a:pPr lvl="1" algn="just"/>
            <a:r>
              <a:rPr lang="en-US" sz="2400" dirty="0"/>
              <a:t>Emigration</a:t>
            </a:r>
          </a:p>
          <a:p>
            <a:pPr lvl="1" algn="just"/>
            <a:r>
              <a:rPr lang="en-US" sz="2400" dirty="0"/>
              <a:t>Catholics = mostly nationalists</a:t>
            </a:r>
          </a:p>
          <a:p>
            <a:r>
              <a:rPr lang="en-US" sz="2800" dirty="0"/>
              <a:t>Institutionalized separation of the two communities through gerrymandering (manipulation of voting district boundaries)</a:t>
            </a:r>
            <a:endParaRPr lang="en-US" sz="1200" dirty="0"/>
          </a:p>
          <a:p>
            <a:pPr algn="just"/>
            <a:r>
              <a:rPr lang="en-US" sz="2800" dirty="0"/>
              <a:t>Economic dimension</a:t>
            </a:r>
            <a:endParaRPr lang="en-US" sz="2400" dirty="0"/>
          </a:p>
          <a:p>
            <a:pPr lvl="1" algn="just"/>
            <a:r>
              <a:rPr lang="en-US" sz="2400" dirty="0"/>
              <a:t>Discriminating legislation against Catholic community (access to jobs, services </a:t>
            </a:r>
            <a:r>
              <a:rPr lang="en-US" sz="2400" dirty="0" err="1"/>
              <a:t>etc</a:t>
            </a:r>
            <a:r>
              <a:rPr lang="en-US" sz="2400" dirty="0"/>
              <a:t>) by the Unionist/Protestant government</a:t>
            </a:r>
          </a:p>
          <a:p>
            <a:pPr lvl="1" algn="just"/>
            <a:r>
              <a:rPr lang="en-US" sz="2400" dirty="0"/>
              <a:t>Political lack of representation for Catholics </a:t>
            </a:r>
          </a:p>
          <a:p>
            <a:pPr marL="0" indent="0" algn="just">
              <a:buNone/>
            </a:pPr>
            <a:endParaRPr lang="en-US" sz="2800" dirty="0"/>
          </a:p>
          <a:p>
            <a:pPr algn="just"/>
            <a:endParaRPr lang="fr-FR" dirty="0"/>
          </a:p>
        </p:txBody>
      </p:sp>
      <p:sp>
        <p:nvSpPr>
          <p:cNvPr id="2" name="Rectangle 1">
            <a:extLst>
              <a:ext uri="{FF2B5EF4-FFF2-40B4-BE49-F238E27FC236}">
                <a16:creationId xmlns:a16="http://schemas.microsoft.com/office/drawing/2014/main" id="{D6D436EF-63AB-4A7B-9141-DA192EC16387}"/>
              </a:ext>
            </a:extLst>
          </p:cNvPr>
          <p:cNvSpPr/>
          <p:nvPr/>
        </p:nvSpPr>
        <p:spPr>
          <a:xfrm>
            <a:off x="-215304" y="82193"/>
            <a:ext cx="8711039" cy="738664"/>
          </a:xfrm>
          <a:prstGeom prst="rect">
            <a:avLst/>
          </a:prstGeom>
        </p:spPr>
        <p:txBody>
          <a:bodyPr wrap="none">
            <a:spAutoFit/>
          </a:bodyPr>
          <a:lstStyle/>
          <a:p>
            <a:pPr lvl="1">
              <a:spcBef>
                <a:spcPct val="0"/>
              </a:spcBef>
            </a:pPr>
            <a:r>
              <a:rPr lang="en-US" sz="4200" dirty="0">
                <a:solidFill>
                  <a:schemeClr val="accent1"/>
                </a:solidFill>
              </a:rPr>
              <a:t>NI politics &amp; society 1921-1970s:</a:t>
            </a:r>
          </a:p>
        </p:txBody>
      </p:sp>
      <p:sp>
        <p:nvSpPr>
          <p:cNvPr id="4" name="ZoneTexte 3">
            <a:extLst>
              <a:ext uri="{FF2B5EF4-FFF2-40B4-BE49-F238E27FC236}">
                <a16:creationId xmlns:a16="http://schemas.microsoft.com/office/drawing/2014/main" id="{762A2FA0-CAAE-4F46-9FDD-953054AA29F7}"/>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2096717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30984" y="1318438"/>
            <a:ext cx="3161016" cy="42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a:extLst>
              <a:ext uri="{FF2B5EF4-FFF2-40B4-BE49-F238E27FC236}">
                <a16:creationId xmlns:a16="http://schemas.microsoft.com/office/drawing/2014/main" id="{9DFCA5A2-45A5-E141-B5DF-6D1ADDD5E9D7}"/>
              </a:ext>
            </a:extLst>
          </p:cNvPr>
          <p:cNvSpPr/>
          <p:nvPr/>
        </p:nvSpPr>
        <p:spPr>
          <a:xfrm>
            <a:off x="-19101" y="1136064"/>
            <a:ext cx="9050085" cy="5124480"/>
          </a:xfrm>
          <a:prstGeom prst="rect">
            <a:avLst/>
          </a:prstGeom>
        </p:spPr>
        <p:txBody>
          <a:bodyPr wrap="square">
            <a:spAutoFit/>
          </a:bodyPr>
          <a:lstStyle/>
          <a:p>
            <a:pPr marL="571500" indent="-571500" defTabSz="457200">
              <a:spcAft>
                <a:spcPts val="600"/>
              </a:spcAft>
              <a:buClr>
                <a:schemeClr val="bg2">
                  <a:lumMod val="40000"/>
                  <a:lumOff val="60000"/>
                </a:schemeClr>
              </a:buClr>
              <a:buSzPct val="80000"/>
              <a:buFont typeface="Wingdings 3" charset="2"/>
              <a:buChar char=""/>
            </a:pPr>
            <a:r>
              <a:rPr lang="en-US" sz="2400" dirty="0">
                <a:ea typeface="+mj-ea"/>
                <a:cs typeface="+mj-cs"/>
              </a:rPr>
              <a:t>1967-69: non-sectarian civil right movements created to protest discrimination (especially against Catholics); opposed by loyalist ultra-Protestant groups (ex. UVF)</a:t>
            </a:r>
          </a:p>
          <a:p>
            <a:pPr marL="571500" lvl="2" indent="-571500" defTabSz="457200">
              <a:spcAft>
                <a:spcPts val="600"/>
              </a:spcAft>
              <a:buClr>
                <a:schemeClr val="bg2">
                  <a:lumMod val="40000"/>
                  <a:lumOff val="60000"/>
                </a:schemeClr>
              </a:buClr>
              <a:buSzPct val="80000"/>
              <a:buFont typeface="Wingdings 3" charset="2"/>
              <a:buChar char=""/>
            </a:pPr>
            <a:r>
              <a:rPr lang="en-US" sz="2400" dirty="0">
                <a:ea typeface="+mj-ea"/>
                <a:cs typeface="+mj-cs"/>
              </a:rPr>
              <a:t>UVF offensives to discourage unionist government from negotiating with NI Catholics &amp; Dublin.</a:t>
            </a:r>
          </a:p>
          <a:p>
            <a:pPr marL="571500" lvl="2" indent="-571500" defTabSz="457200">
              <a:spcAft>
                <a:spcPts val="600"/>
              </a:spcAft>
              <a:buClr>
                <a:schemeClr val="bg2">
                  <a:lumMod val="40000"/>
                  <a:lumOff val="60000"/>
                </a:schemeClr>
              </a:buClr>
              <a:buSzPct val="80000"/>
              <a:buFont typeface="Wingdings 3" charset="2"/>
              <a:buChar char=""/>
            </a:pPr>
            <a:r>
              <a:rPr lang="en-US" sz="2400" dirty="0">
                <a:ea typeface="+mj-ea"/>
                <a:cs typeface="+mj-cs"/>
              </a:rPr>
              <a:t>Some CRM leaders became involved in nationalist /republican movements</a:t>
            </a:r>
          </a:p>
          <a:p>
            <a:pPr marL="571500" lvl="2" indent="-571500" defTabSz="457200">
              <a:spcAft>
                <a:spcPts val="600"/>
              </a:spcAft>
              <a:buClr>
                <a:schemeClr val="bg2">
                  <a:lumMod val="40000"/>
                  <a:lumOff val="60000"/>
                </a:schemeClr>
              </a:buClr>
              <a:buSzPct val="80000"/>
              <a:buFont typeface="Wingdings 3" charset="2"/>
              <a:buChar char=""/>
            </a:pPr>
            <a:r>
              <a:rPr lang="en-US" sz="2400" dirty="0">
                <a:ea typeface="+mj-ea"/>
                <a:cs typeface="+mj-cs"/>
              </a:rPr>
              <a:t>From 1969 on, growing tensions:</a:t>
            </a:r>
          </a:p>
          <a:p>
            <a:pPr marL="1028700" lvl="3" indent="-571500" defTabSz="457200">
              <a:spcAft>
                <a:spcPts val="600"/>
              </a:spcAft>
              <a:buClr>
                <a:schemeClr val="bg2">
                  <a:lumMod val="40000"/>
                  <a:lumOff val="60000"/>
                </a:schemeClr>
              </a:buClr>
              <a:buSzPct val="80000"/>
              <a:buFont typeface="Wingdings 3" charset="2"/>
              <a:buChar char=""/>
            </a:pPr>
            <a:r>
              <a:rPr lang="en-US" sz="2000" dirty="0">
                <a:ea typeface="+mj-ea"/>
                <a:cs typeface="+mj-cs"/>
              </a:rPr>
              <a:t>Escalating police brutality (ex: Oct. 5th 1968 Derry March)</a:t>
            </a:r>
          </a:p>
          <a:p>
            <a:pPr marL="1028700" lvl="3" indent="-571500" defTabSz="457200">
              <a:spcAft>
                <a:spcPts val="600"/>
              </a:spcAft>
              <a:buClr>
                <a:schemeClr val="bg2">
                  <a:lumMod val="40000"/>
                  <a:lumOff val="60000"/>
                </a:schemeClr>
              </a:buClr>
              <a:buSzPct val="80000"/>
              <a:buFont typeface="Wingdings 3" charset="2"/>
              <a:buChar char=""/>
            </a:pPr>
            <a:r>
              <a:rPr lang="en-US" sz="2000" dirty="0">
                <a:ea typeface="+mj-ea"/>
                <a:cs typeface="+mj-cs"/>
              </a:rPr>
              <a:t>Increased tensions with /attacks from Protestant paramilitary groups (Belfast, Derry =&gt; August 1969 ‘Battle of the Bogside’)</a:t>
            </a:r>
          </a:p>
          <a:p>
            <a:pPr marL="1028700" lvl="3" indent="-571500" defTabSz="457200">
              <a:spcAft>
                <a:spcPts val="600"/>
              </a:spcAft>
              <a:buClr>
                <a:schemeClr val="bg2">
                  <a:lumMod val="40000"/>
                  <a:lumOff val="60000"/>
                </a:schemeClr>
              </a:buClr>
              <a:buSzPct val="80000"/>
              <a:buFont typeface="Wingdings 3" charset="2"/>
              <a:buChar char=""/>
            </a:pPr>
            <a:r>
              <a:rPr lang="en-US" sz="2000" dirty="0">
                <a:ea typeface="+mj-ea"/>
                <a:cs typeface="+mj-cs"/>
              </a:rPr>
              <a:t>Militarization of conflict (UVF vs. IRA) + British troops sent to Ulster</a:t>
            </a:r>
          </a:p>
          <a:p>
            <a:pPr marL="1028700" lvl="3" indent="-571500" defTabSz="457200">
              <a:spcAft>
                <a:spcPts val="600"/>
              </a:spcAft>
              <a:buClr>
                <a:schemeClr val="bg2">
                  <a:lumMod val="40000"/>
                  <a:lumOff val="60000"/>
                </a:schemeClr>
              </a:buClr>
              <a:buSzPct val="80000"/>
              <a:buFont typeface="Wingdings 3" charset="2"/>
              <a:buChar char=""/>
            </a:pPr>
            <a:r>
              <a:rPr lang="en-US" sz="2000" dirty="0">
                <a:ea typeface="+mj-ea"/>
                <a:cs typeface="+mj-cs"/>
              </a:rPr>
              <a:t>The IRA took over CRM associations as ‘defender’ of Catholics</a:t>
            </a:r>
          </a:p>
        </p:txBody>
      </p:sp>
      <p:sp>
        <p:nvSpPr>
          <p:cNvPr id="5" name="Rectangle 4">
            <a:extLst>
              <a:ext uri="{FF2B5EF4-FFF2-40B4-BE49-F238E27FC236}">
                <a16:creationId xmlns:a16="http://schemas.microsoft.com/office/drawing/2014/main" id="{2E322DB4-26D5-49C7-99A5-3D563E29EBCC}"/>
              </a:ext>
            </a:extLst>
          </p:cNvPr>
          <p:cNvSpPr/>
          <p:nvPr/>
        </p:nvSpPr>
        <p:spPr>
          <a:xfrm>
            <a:off x="-215304" y="82193"/>
            <a:ext cx="8711039" cy="738664"/>
          </a:xfrm>
          <a:prstGeom prst="rect">
            <a:avLst/>
          </a:prstGeom>
        </p:spPr>
        <p:txBody>
          <a:bodyPr wrap="none">
            <a:spAutoFit/>
          </a:bodyPr>
          <a:lstStyle/>
          <a:p>
            <a:pPr lvl="1">
              <a:spcBef>
                <a:spcPct val="0"/>
              </a:spcBef>
            </a:pPr>
            <a:r>
              <a:rPr lang="en-US" sz="4200" dirty="0">
                <a:solidFill>
                  <a:schemeClr val="accent1"/>
                </a:solidFill>
              </a:rPr>
              <a:t>NI politics &amp; society 1921-1970s:</a:t>
            </a:r>
          </a:p>
        </p:txBody>
      </p:sp>
      <p:sp>
        <p:nvSpPr>
          <p:cNvPr id="6" name="ZoneTexte 5">
            <a:extLst>
              <a:ext uri="{FF2B5EF4-FFF2-40B4-BE49-F238E27FC236}">
                <a16:creationId xmlns:a16="http://schemas.microsoft.com/office/drawing/2014/main" id="{8A780FCB-9BA6-4834-BC8D-F98EE00E281F}"/>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3882708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A63EF-99D7-1743-846B-EFAE723B2235}"/>
              </a:ext>
            </a:extLst>
          </p:cNvPr>
          <p:cNvSpPr/>
          <p:nvPr/>
        </p:nvSpPr>
        <p:spPr>
          <a:xfrm>
            <a:off x="0" y="2047542"/>
            <a:ext cx="10077651" cy="4785926"/>
          </a:xfrm>
          <a:prstGeom prst="rect">
            <a:avLst/>
          </a:prstGeom>
        </p:spPr>
        <p:txBody>
          <a:bodyPr wrap="square">
            <a:spAutoFit/>
          </a:bodyPr>
          <a:lstStyle/>
          <a:p>
            <a:pPr marL="571500" lvl="1" indent="-571500" defTabSz="457200">
              <a:spcAft>
                <a:spcPts val="600"/>
              </a:spcAft>
              <a:buClr>
                <a:schemeClr val="bg2">
                  <a:lumMod val="40000"/>
                  <a:lumOff val="60000"/>
                </a:schemeClr>
              </a:buClr>
              <a:buSzPct val="80000"/>
              <a:buFont typeface="Wingdings 3" charset="2"/>
              <a:buChar char=""/>
            </a:pPr>
            <a:r>
              <a:rPr lang="en-US" sz="2400" dirty="0">
                <a:ea typeface="+mj-ea"/>
                <a:cs typeface="+mj-cs"/>
              </a:rPr>
              <a:t>Irish Republican paramilitary group</a:t>
            </a:r>
          </a:p>
          <a:p>
            <a:pPr marL="571500" lvl="1" indent="-571500" defTabSz="457200">
              <a:buClr>
                <a:schemeClr val="bg2">
                  <a:lumMod val="40000"/>
                  <a:lumOff val="60000"/>
                </a:schemeClr>
              </a:buClr>
              <a:buSzPct val="80000"/>
              <a:buFont typeface="Wingdings 3" charset="2"/>
              <a:buChar char=""/>
            </a:pPr>
            <a:r>
              <a:rPr lang="en-US" sz="2400" dirty="0">
                <a:ea typeface="+mj-ea"/>
                <a:cs typeface="+mj-cs"/>
              </a:rPr>
              <a:t>Main objectives since 1969:</a:t>
            </a:r>
          </a:p>
          <a:p>
            <a:pPr marL="1028700" lvl="2" indent="-571500" defTabSz="457200">
              <a:buClr>
                <a:schemeClr val="bg2">
                  <a:lumMod val="40000"/>
                  <a:lumOff val="60000"/>
                </a:schemeClr>
              </a:buClr>
              <a:buSzPct val="80000"/>
              <a:buFont typeface="Wingdings 3" charset="2"/>
              <a:buChar char=""/>
            </a:pPr>
            <a:r>
              <a:rPr lang="en-US" sz="2000" dirty="0">
                <a:ea typeface="+mj-ea"/>
                <a:cs typeface="+mj-cs"/>
              </a:rPr>
              <a:t>Protect Catholic community from attacks by ultra Protestant groups</a:t>
            </a:r>
          </a:p>
          <a:p>
            <a:pPr marL="1028700" lvl="2" indent="-571500" defTabSz="457200">
              <a:buClr>
                <a:schemeClr val="bg2">
                  <a:lumMod val="40000"/>
                  <a:lumOff val="60000"/>
                </a:schemeClr>
              </a:buClr>
              <a:buSzPct val="80000"/>
              <a:buFont typeface="Wingdings 3" charset="2"/>
              <a:buChar char=""/>
            </a:pPr>
            <a:r>
              <a:rPr lang="en-US" sz="2000" dirty="0">
                <a:ea typeface="+mj-ea"/>
                <a:cs typeface="+mj-cs"/>
              </a:rPr>
              <a:t>End British presence &amp; rule in Northern Ireland</a:t>
            </a:r>
          </a:p>
          <a:p>
            <a:pPr marL="1028700" lvl="2" indent="-571500" defTabSz="457200">
              <a:spcAft>
                <a:spcPts val="600"/>
              </a:spcAft>
              <a:buClr>
                <a:schemeClr val="bg2">
                  <a:lumMod val="40000"/>
                  <a:lumOff val="60000"/>
                </a:schemeClr>
              </a:buClr>
              <a:buSzPct val="80000"/>
              <a:buFont typeface="Wingdings 3" charset="2"/>
              <a:buChar char=""/>
            </a:pPr>
            <a:r>
              <a:rPr lang="en-US" sz="2000" dirty="0">
                <a:ea typeface="+mj-ea"/>
                <a:cs typeface="+mj-cs"/>
              </a:rPr>
              <a:t>Irish reunification + establishment of a socialist Irish Republic</a:t>
            </a:r>
          </a:p>
          <a:p>
            <a:pPr marL="571500" lvl="1" indent="-571500" defTabSz="457200">
              <a:buClr>
                <a:schemeClr val="bg2">
                  <a:lumMod val="40000"/>
                  <a:lumOff val="60000"/>
                </a:schemeClr>
              </a:buClr>
              <a:buSzPct val="80000"/>
              <a:buFont typeface="Wingdings 3" charset="2"/>
              <a:buChar char=""/>
            </a:pPr>
            <a:r>
              <a:rPr lang="en-US" sz="2400" dirty="0">
                <a:ea typeface="+mj-ea"/>
                <a:cs typeface="+mj-cs"/>
              </a:rPr>
              <a:t>Guerilla tactics =&gt; highly controversial:</a:t>
            </a:r>
          </a:p>
          <a:p>
            <a:pPr marL="1028700" lvl="2" indent="-571500" defTabSz="457200">
              <a:buClr>
                <a:schemeClr val="bg2">
                  <a:lumMod val="40000"/>
                  <a:lumOff val="60000"/>
                </a:schemeClr>
              </a:buClr>
              <a:buSzPct val="80000"/>
              <a:buFont typeface="Wingdings 3" charset="2"/>
              <a:buChar char=""/>
            </a:pPr>
            <a:r>
              <a:rPr lang="en-US" sz="2000" dirty="0">
                <a:ea typeface="+mj-ea"/>
                <a:cs typeface="+mj-cs"/>
              </a:rPr>
              <a:t>Considered a terrorist group by the UK</a:t>
            </a:r>
          </a:p>
          <a:p>
            <a:pPr marL="1028700" lvl="2" indent="-571500" defTabSz="457200">
              <a:spcAft>
                <a:spcPts val="600"/>
              </a:spcAft>
              <a:buClr>
                <a:schemeClr val="bg2">
                  <a:lumMod val="40000"/>
                  <a:lumOff val="60000"/>
                </a:schemeClr>
              </a:buClr>
              <a:buSzPct val="80000"/>
              <a:buFont typeface="Wingdings 3" charset="2"/>
              <a:buChar char=""/>
            </a:pPr>
            <a:r>
              <a:rPr lang="en-US" sz="2000" dirty="0">
                <a:ea typeface="+mj-ea"/>
                <a:cs typeface="+mj-cs"/>
              </a:rPr>
              <a:t>Declared illegal in the Republic of Ireland</a:t>
            </a:r>
          </a:p>
          <a:p>
            <a:pPr marL="571500" lvl="1" indent="-571500" defTabSz="457200">
              <a:buClr>
                <a:schemeClr val="bg2">
                  <a:lumMod val="40000"/>
                  <a:lumOff val="60000"/>
                </a:schemeClr>
              </a:buClr>
              <a:buSzPct val="80000"/>
              <a:buFont typeface="Wingdings 3" charset="2"/>
              <a:buChar char=""/>
            </a:pPr>
            <a:r>
              <a:rPr lang="en-US" sz="2400" dirty="0">
                <a:ea typeface="+mj-ea"/>
                <a:cs typeface="+mj-cs"/>
              </a:rPr>
              <a:t>Relation with Sinn Féin?</a:t>
            </a:r>
          </a:p>
          <a:p>
            <a:pPr marL="1028700" lvl="2" indent="-571500" defTabSz="457200">
              <a:buClr>
                <a:schemeClr val="bg2">
                  <a:lumMod val="40000"/>
                  <a:lumOff val="60000"/>
                </a:schemeClr>
              </a:buClr>
              <a:buSzPct val="80000"/>
              <a:buFont typeface="Wingdings 3" charset="2"/>
              <a:buChar char=""/>
            </a:pPr>
            <a:r>
              <a:rPr lang="fr-FR" sz="2000" dirty="0" err="1"/>
              <a:t>Overlapping</a:t>
            </a:r>
            <a:r>
              <a:rPr lang="fr-FR" sz="2000" dirty="0"/>
              <a:t> </a:t>
            </a:r>
            <a:r>
              <a:rPr lang="fr-FR" sz="2000" dirty="0" err="1"/>
              <a:t>interests</a:t>
            </a:r>
            <a:r>
              <a:rPr lang="fr-FR" sz="2000" dirty="0"/>
              <a:t> &amp; goals &amp; </a:t>
            </a:r>
            <a:r>
              <a:rPr lang="fr-FR" sz="2000" dirty="0" err="1"/>
              <a:t>often</a:t>
            </a:r>
            <a:r>
              <a:rPr lang="fr-FR" sz="2000" dirty="0"/>
              <a:t> </a:t>
            </a:r>
            <a:r>
              <a:rPr lang="fr-FR" sz="2000" dirty="0" err="1"/>
              <a:t>overlapping</a:t>
            </a:r>
            <a:r>
              <a:rPr lang="fr-FR" sz="2000" dirty="0"/>
              <a:t> </a:t>
            </a:r>
            <a:r>
              <a:rPr lang="fr-FR" sz="2000" dirty="0" err="1"/>
              <a:t>membership</a:t>
            </a:r>
            <a:r>
              <a:rPr lang="fr-FR" sz="2000" dirty="0"/>
              <a:t> </a:t>
            </a:r>
          </a:p>
          <a:p>
            <a:pPr marL="1028700" lvl="2" indent="-571500" defTabSz="457200">
              <a:buClr>
                <a:schemeClr val="bg2">
                  <a:lumMod val="40000"/>
                  <a:lumOff val="60000"/>
                </a:schemeClr>
              </a:buClr>
              <a:buSzPct val="80000"/>
              <a:buFont typeface="Wingdings 3" charset="2"/>
              <a:buChar char=""/>
            </a:pPr>
            <a:r>
              <a:rPr lang="fr-FR" sz="2000" dirty="0" err="1"/>
              <a:t>Some</a:t>
            </a:r>
            <a:r>
              <a:rPr lang="fr-FR" sz="2000" dirty="0"/>
              <a:t> senior </a:t>
            </a:r>
            <a:r>
              <a:rPr lang="fr-FR" sz="2000" dirty="0" err="1"/>
              <a:t>members</a:t>
            </a:r>
            <a:r>
              <a:rPr lang="fr-FR" sz="2000" dirty="0"/>
              <a:t> of SF </a:t>
            </a:r>
            <a:r>
              <a:rPr lang="fr-FR" sz="2000" dirty="0" err="1"/>
              <a:t>allegedly</a:t>
            </a:r>
            <a:r>
              <a:rPr lang="fr-FR" sz="2000" dirty="0"/>
              <a:t> part of </a:t>
            </a:r>
            <a:r>
              <a:rPr lang="fr-FR" sz="2000" dirty="0" err="1"/>
              <a:t>PIRA’s</a:t>
            </a:r>
            <a:r>
              <a:rPr lang="fr-FR" sz="2000" dirty="0"/>
              <a:t> </a:t>
            </a:r>
            <a:r>
              <a:rPr lang="fr-FR" sz="2000" dirty="0" err="1"/>
              <a:t>Army</a:t>
            </a:r>
            <a:r>
              <a:rPr lang="fr-FR" sz="2000" dirty="0"/>
              <a:t> Council </a:t>
            </a:r>
          </a:p>
          <a:p>
            <a:pPr marL="1485900" lvl="3" indent="-571500" defTabSz="457200">
              <a:buClr>
                <a:schemeClr val="bg2">
                  <a:lumMod val="40000"/>
                  <a:lumOff val="60000"/>
                </a:schemeClr>
              </a:buClr>
              <a:buSzPct val="80000"/>
              <a:buFont typeface="Wingdings 3" charset="2"/>
              <a:buChar char=""/>
            </a:pPr>
            <a:r>
              <a:rPr lang="fr-FR" dirty="0" err="1"/>
              <a:t>Ruairí</a:t>
            </a:r>
            <a:r>
              <a:rPr lang="fr-FR" dirty="0"/>
              <a:t> Ó </a:t>
            </a:r>
            <a:r>
              <a:rPr lang="fr-FR" dirty="0" err="1"/>
              <a:t>Brádaigh</a:t>
            </a:r>
            <a:r>
              <a:rPr lang="fr-FR" dirty="0"/>
              <a:t> (</a:t>
            </a:r>
            <a:r>
              <a:rPr lang="fr-FR" dirty="0" err="1"/>
              <a:t>established</a:t>
            </a:r>
            <a:r>
              <a:rPr lang="fr-FR" dirty="0"/>
              <a:t>)</a:t>
            </a:r>
          </a:p>
          <a:p>
            <a:pPr marL="1485900" lvl="3" indent="-571500" defTabSz="457200">
              <a:buClr>
                <a:schemeClr val="bg2">
                  <a:lumMod val="40000"/>
                  <a:lumOff val="60000"/>
                </a:schemeClr>
              </a:buClr>
              <a:buSzPct val="80000"/>
              <a:buFont typeface="Wingdings 3" charset="2"/>
              <a:buChar char=""/>
            </a:pPr>
            <a:r>
              <a:rPr lang="fr-FR" dirty="0"/>
              <a:t>Gerry Adams (</a:t>
            </a:r>
            <a:r>
              <a:rPr lang="fr-FR" dirty="0" err="1"/>
              <a:t>alleged</a:t>
            </a:r>
            <a:r>
              <a:rPr lang="fr-FR" dirty="0"/>
              <a:t>/</a:t>
            </a:r>
            <a:r>
              <a:rPr lang="fr-FR" dirty="0" err="1"/>
              <a:t>denied</a:t>
            </a:r>
            <a:r>
              <a:rPr lang="fr-FR" dirty="0"/>
              <a:t>)</a:t>
            </a:r>
          </a:p>
          <a:p>
            <a:pPr marL="1485900" lvl="3" indent="-571500" defTabSz="457200">
              <a:buClr>
                <a:schemeClr val="bg2">
                  <a:lumMod val="40000"/>
                  <a:lumOff val="60000"/>
                </a:schemeClr>
              </a:buClr>
              <a:buSzPct val="80000"/>
              <a:buFont typeface="Wingdings 3" charset="2"/>
              <a:buChar char=""/>
            </a:pPr>
            <a:r>
              <a:rPr lang="fr-FR" dirty="0"/>
              <a:t>Martin McGuinness (</a:t>
            </a:r>
            <a:r>
              <a:rPr lang="fr-FR" dirty="0" err="1"/>
              <a:t>alleged</a:t>
            </a:r>
            <a:r>
              <a:rPr lang="fr-FR" dirty="0"/>
              <a:t>/</a:t>
            </a:r>
            <a:r>
              <a:rPr lang="fr-FR" dirty="0" err="1"/>
              <a:t>denied</a:t>
            </a:r>
            <a:r>
              <a:rPr lang="fr-FR" dirty="0"/>
              <a:t>)</a:t>
            </a:r>
          </a:p>
        </p:txBody>
      </p:sp>
      <p:sp>
        <p:nvSpPr>
          <p:cNvPr id="5" name="Titre 1">
            <a:extLst>
              <a:ext uri="{FF2B5EF4-FFF2-40B4-BE49-F238E27FC236}">
                <a16:creationId xmlns:a16="http://schemas.microsoft.com/office/drawing/2014/main" id="{8E418A82-521A-4F6B-BCD7-E15EE24E1DCA}"/>
              </a:ext>
            </a:extLst>
          </p:cNvPr>
          <p:cNvSpPr txBox="1">
            <a:spLocks/>
          </p:cNvSpPr>
          <p:nvPr/>
        </p:nvSpPr>
        <p:spPr>
          <a:xfrm>
            <a:off x="173836" y="43800"/>
            <a:ext cx="8928992" cy="706090"/>
          </a:xfrm>
          <a:prstGeom prst="rect">
            <a:avLst/>
          </a:prstGeom>
        </p:spPr>
        <p:txBody>
          <a:bodyPr>
            <a:normAutofit fontScale="97500"/>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4000" b="1" dirty="0"/>
              <a:t>2. The ‘Troubles’ / </a:t>
            </a:r>
            <a:r>
              <a:rPr lang="ga-IE" sz="4000" b="1" dirty="0"/>
              <a:t>Na Trioblóidí</a:t>
            </a:r>
            <a:endParaRPr lang="fr-FR" sz="4000" b="1" dirty="0"/>
          </a:p>
        </p:txBody>
      </p:sp>
      <p:pic>
        <p:nvPicPr>
          <p:cNvPr id="2052" name="Picture 4" descr="Former Provisional IRA commander shot dead in Belfast — RT UK News">
            <a:extLst>
              <a:ext uri="{FF2B5EF4-FFF2-40B4-BE49-F238E27FC236}">
                <a16:creationId xmlns:a16="http://schemas.microsoft.com/office/drawing/2014/main" id="{EAF4191B-73BE-4273-99F3-EE3944466A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48" r="13441"/>
          <a:stretch/>
        </p:blipFill>
        <p:spPr bwMode="auto">
          <a:xfrm>
            <a:off x="8691613" y="0"/>
            <a:ext cx="3500387" cy="28363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20749EF5-7055-4151-A8E3-B8ECF533BE28}"/>
              </a:ext>
            </a:extLst>
          </p:cNvPr>
          <p:cNvSpPr/>
          <p:nvPr/>
        </p:nvSpPr>
        <p:spPr>
          <a:xfrm>
            <a:off x="-290304" y="805704"/>
            <a:ext cx="8711039" cy="954107"/>
          </a:xfrm>
          <a:prstGeom prst="rect">
            <a:avLst/>
          </a:prstGeom>
        </p:spPr>
        <p:txBody>
          <a:bodyPr wrap="square">
            <a:spAutoFit/>
          </a:bodyPr>
          <a:lstStyle/>
          <a:p>
            <a:pPr lvl="1">
              <a:spcBef>
                <a:spcPct val="0"/>
              </a:spcBef>
            </a:pPr>
            <a:r>
              <a:rPr lang="en-US" sz="2800" dirty="0">
                <a:solidFill>
                  <a:schemeClr val="accent1"/>
                </a:solidFill>
              </a:rPr>
              <a:t>The (Provisional) Irish Republican Army (IRA) </a:t>
            </a:r>
          </a:p>
          <a:p>
            <a:pPr lvl="1">
              <a:spcBef>
                <a:spcPct val="0"/>
              </a:spcBef>
            </a:pPr>
            <a:r>
              <a:rPr lang="en-US" sz="2800" dirty="0">
                <a:solidFill>
                  <a:schemeClr val="accent1"/>
                </a:solidFill>
              </a:rPr>
              <a:t>/ </a:t>
            </a:r>
            <a:r>
              <a:rPr lang="ga-IE" sz="2800" dirty="0">
                <a:solidFill>
                  <a:schemeClr val="accent1"/>
                </a:solidFill>
              </a:rPr>
              <a:t>Óglaigh na hÉireann</a:t>
            </a:r>
            <a:r>
              <a:rPr lang="fr-FR" sz="2800" dirty="0">
                <a:solidFill>
                  <a:schemeClr val="accent1"/>
                </a:solidFill>
              </a:rPr>
              <a:t> (‘</a:t>
            </a:r>
            <a:r>
              <a:rPr lang="fr-FR" sz="2800" dirty="0" err="1">
                <a:solidFill>
                  <a:schemeClr val="accent1"/>
                </a:solidFill>
              </a:rPr>
              <a:t>soldiers</a:t>
            </a:r>
            <a:r>
              <a:rPr lang="fr-FR" sz="2800" dirty="0">
                <a:solidFill>
                  <a:schemeClr val="accent1"/>
                </a:solidFill>
              </a:rPr>
              <a:t> of Ireland’)</a:t>
            </a:r>
            <a:endParaRPr lang="en-US" sz="2800" dirty="0">
              <a:solidFill>
                <a:schemeClr val="accent1"/>
              </a:solidFill>
            </a:endParaRPr>
          </a:p>
        </p:txBody>
      </p:sp>
      <p:pic>
        <p:nvPicPr>
          <p:cNvPr id="2054" name="Picture 6">
            <a:extLst>
              <a:ext uri="{FF2B5EF4-FFF2-40B4-BE49-F238E27FC236}">
                <a16:creationId xmlns:a16="http://schemas.microsoft.com/office/drawing/2014/main" id="{D3B59D32-C417-43C0-BB29-2A12A4ADE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8274" y="-12014"/>
            <a:ext cx="3523725" cy="400423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Labour contacts in 1987 may have nudged Gerry Adams towards peace |  Northern Ireland | The Guardian">
            <a:extLst>
              <a:ext uri="{FF2B5EF4-FFF2-40B4-BE49-F238E27FC236}">
                <a16:creationId xmlns:a16="http://schemas.microsoft.com/office/drawing/2014/main" id="{9CDD76BC-EA50-46BB-A551-6489CB313B6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68274" y="3334274"/>
            <a:ext cx="3523726" cy="352372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5C73DB89-C321-4963-89DA-6FFC9F21B346}"/>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76757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97E420F-E0FC-473D-B466-86066BAF2976}"/>
              </a:ext>
            </a:extLst>
          </p:cNvPr>
          <p:cNvSpPr/>
          <p:nvPr/>
        </p:nvSpPr>
        <p:spPr>
          <a:xfrm>
            <a:off x="6747" y="948690"/>
            <a:ext cx="8903332" cy="5909310"/>
          </a:xfrm>
          <a:prstGeom prst="rect">
            <a:avLst/>
          </a:prstGeom>
        </p:spPr>
        <p:txBody>
          <a:bodyPr wrap="square">
            <a:spAutoFit/>
          </a:bodyPr>
          <a:lstStyle/>
          <a:p>
            <a:pPr indent="-571500" algn="just" defTabSz="457200">
              <a:buClr>
                <a:schemeClr val="bg2">
                  <a:lumMod val="40000"/>
                  <a:lumOff val="60000"/>
                </a:schemeClr>
              </a:buClr>
              <a:buSzPct val="80000"/>
              <a:buFont typeface="Wingdings 3" charset="2"/>
              <a:buChar char=""/>
            </a:pPr>
            <a:r>
              <a:rPr lang="en-US" sz="2400" dirty="0">
                <a:ea typeface="+mj-ea"/>
                <a:cs typeface="+mj-cs"/>
              </a:rPr>
              <a:t>= NI Protestants opposing Catholic emancipation (18-early 20th cent), Irish independence (20th cent) &amp; NI independence from the UK (20th-21st cent)</a:t>
            </a:r>
          </a:p>
          <a:p>
            <a:pPr indent="-571500" algn="just" defTabSz="457200">
              <a:buClr>
                <a:schemeClr val="bg2">
                  <a:lumMod val="40000"/>
                  <a:lumOff val="60000"/>
                </a:schemeClr>
              </a:buClr>
              <a:buSzPct val="80000"/>
              <a:buFont typeface="Wingdings 3" charset="2"/>
              <a:buChar char=""/>
            </a:pPr>
            <a:r>
              <a:rPr lang="en-US" sz="2400" dirty="0">
                <a:ea typeface="+mj-ea"/>
                <a:cs typeface="+mj-cs"/>
              </a:rPr>
              <a:t>Paramilitary groups ex	</a:t>
            </a:r>
          </a:p>
          <a:p>
            <a:pPr lvl="3" indent="-571500" algn="just" defTabSz="457200">
              <a:buClr>
                <a:schemeClr val="bg2">
                  <a:lumMod val="40000"/>
                  <a:lumOff val="60000"/>
                </a:schemeClr>
              </a:buClr>
              <a:buSzPct val="80000"/>
              <a:buFont typeface="Wingdings 3" charset="2"/>
              <a:buChar char=""/>
            </a:pPr>
            <a:r>
              <a:rPr lang="en-US" sz="2000" dirty="0">
                <a:ea typeface="+mj-ea"/>
                <a:cs typeface="+mj-cs"/>
              </a:rPr>
              <a:t>the Ulster Volunteer Force (UVF) </a:t>
            </a:r>
            <a:r>
              <a:rPr lang="fr-FR" sz="2000" dirty="0">
                <a:ea typeface="+mj-ea"/>
                <a:cs typeface="+mj-cs"/>
              </a:rPr>
              <a:t>(</a:t>
            </a:r>
            <a:r>
              <a:rPr lang="fr-FR" sz="2000" dirty="0" err="1">
                <a:ea typeface="+mj-ea"/>
                <a:cs typeface="+mj-cs"/>
              </a:rPr>
              <a:t>considered</a:t>
            </a:r>
            <a:r>
              <a:rPr lang="fr-FR" sz="2000" dirty="0">
                <a:ea typeface="+mj-ea"/>
                <a:cs typeface="+mj-cs"/>
              </a:rPr>
              <a:t> a </a:t>
            </a:r>
            <a:r>
              <a:rPr lang="fr-FR" sz="2000" dirty="0" err="1">
                <a:ea typeface="+mj-ea"/>
                <a:cs typeface="+mj-cs"/>
              </a:rPr>
              <a:t>terrorist</a:t>
            </a:r>
            <a:r>
              <a:rPr lang="fr-FR" sz="2000" dirty="0">
                <a:ea typeface="+mj-ea"/>
                <a:cs typeface="+mj-cs"/>
              </a:rPr>
              <a:t> group by the UK </a:t>
            </a:r>
            <a:r>
              <a:rPr lang="fr-FR" sz="2000" dirty="0" err="1">
                <a:ea typeface="+mj-ea"/>
                <a:cs typeface="+mj-cs"/>
              </a:rPr>
              <a:t>since</a:t>
            </a:r>
            <a:r>
              <a:rPr lang="fr-FR" sz="2000" dirty="0">
                <a:ea typeface="+mj-ea"/>
                <a:cs typeface="+mj-cs"/>
              </a:rPr>
              <a:t> 2000) </a:t>
            </a:r>
            <a:endParaRPr lang="en-US" sz="2000" dirty="0">
              <a:ea typeface="+mj-ea"/>
              <a:cs typeface="+mj-cs"/>
            </a:endParaRPr>
          </a:p>
          <a:p>
            <a:pPr lvl="3" indent="-571500" algn="just" defTabSz="457200">
              <a:buClr>
                <a:schemeClr val="bg2">
                  <a:lumMod val="40000"/>
                  <a:lumOff val="60000"/>
                </a:schemeClr>
              </a:buClr>
              <a:buSzPct val="80000"/>
              <a:buFont typeface="Wingdings 3" charset="2"/>
              <a:buChar char=""/>
            </a:pPr>
            <a:r>
              <a:rPr lang="fr-FR" sz="2000" dirty="0">
                <a:ea typeface="+mj-ea"/>
                <a:cs typeface="+mj-cs"/>
              </a:rPr>
              <a:t>Ulster </a:t>
            </a:r>
            <a:r>
              <a:rPr lang="fr-FR" sz="2000" dirty="0" err="1">
                <a:ea typeface="+mj-ea"/>
                <a:cs typeface="+mj-cs"/>
              </a:rPr>
              <a:t>Defence</a:t>
            </a:r>
            <a:r>
              <a:rPr lang="fr-FR" sz="2000" dirty="0">
                <a:ea typeface="+mj-ea"/>
                <a:cs typeface="+mj-cs"/>
              </a:rPr>
              <a:t> Association (UDA) /Ulster Freedom Fighters (UFF) (</a:t>
            </a:r>
            <a:r>
              <a:rPr lang="fr-FR" sz="2000" dirty="0" err="1">
                <a:ea typeface="+mj-ea"/>
                <a:cs typeface="+mj-cs"/>
              </a:rPr>
              <a:t>considered</a:t>
            </a:r>
            <a:r>
              <a:rPr lang="fr-FR" sz="2000" dirty="0">
                <a:ea typeface="+mj-ea"/>
                <a:cs typeface="+mj-cs"/>
              </a:rPr>
              <a:t> a </a:t>
            </a:r>
            <a:r>
              <a:rPr lang="fr-FR" sz="2000" dirty="0" err="1">
                <a:ea typeface="+mj-ea"/>
                <a:cs typeface="+mj-cs"/>
              </a:rPr>
              <a:t>terrorist</a:t>
            </a:r>
            <a:r>
              <a:rPr lang="fr-FR" sz="2000" dirty="0">
                <a:ea typeface="+mj-ea"/>
                <a:cs typeface="+mj-cs"/>
              </a:rPr>
              <a:t> group by the UK </a:t>
            </a:r>
            <a:r>
              <a:rPr lang="fr-FR" sz="2000" dirty="0" err="1">
                <a:ea typeface="+mj-ea"/>
                <a:cs typeface="+mj-cs"/>
              </a:rPr>
              <a:t>since</a:t>
            </a:r>
            <a:r>
              <a:rPr lang="fr-FR" sz="2000" dirty="0">
                <a:ea typeface="+mj-ea"/>
                <a:cs typeface="+mj-cs"/>
              </a:rPr>
              <a:t> 1992) </a:t>
            </a:r>
          </a:p>
          <a:p>
            <a:pPr lvl="3" indent="-571500" algn="just" defTabSz="457200">
              <a:buClr>
                <a:schemeClr val="bg2">
                  <a:lumMod val="40000"/>
                  <a:lumOff val="60000"/>
                </a:schemeClr>
              </a:buClr>
              <a:buSzPct val="80000"/>
              <a:buFont typeface="Wingdings 3" charset="2"/>
              <a:buChar char=""/>
            </a:pPr>
            <a:r>
              <a:rPr lang="fr-FR" sz="2000" dirty="0">
                <a:ea typeface="+mj-ea"/>
                <a:cs typeface="+mj-cs"/>
              </a:rPr>
              <a:t>the Red Hand Commando (RHC) (</a:t>
            </a:r>
            <a:r>
              <a:rPr lang="fr-FR" sz="2000" dirty="0" err="1">
                <a:ea typeface="+mj-ea"/>
                <a:cs typeface="+mj-cs"/>
              </a:rPr>
              <a:t>considered</a:t>
            </a:r>
            <a:r>
              <a:rPr lang="fr-FR" sz="2000" dirty="0">
                <a:ea typeface="+mj-ea"/>
                <a:cs typeface="+mj-cs"/>
              </a:rPr>
              <a:t> a </a:t>
            </a:r>
            <a:r>
              <a:rPr lang="fr-FR" sz="2000" dirty="0" err="1">
                <a:ea typeface="+mj-ea"/>
                <a:cs typeface="+mj-cs"/>
              </a:rPr>
              <a:t>terrorist</a:t>
            </a:r>
            <a:r>
              <a:rPr lang="fr-FR" sz="2000" dirty="0">
                <a:ea typeface="+mj-ea"/>
                <a:cs typeface="+mj-cs"/>
              </a:rPr>
              <a:t> group by the UK </a:t>
            </a:r>
            <a:r>
              <a:rPr lang="fr-FR" sz="2000" dirty="0" err="1">
                <a:ea typeface="+mj-ea"/>
                <a:cs typeface="+mj-cs"/>
              </a:rPr>
              <a:t>since</a:t>
            </a:r>
            <a:r>
              <a:rPr lang="fr-FR" sz="2000" dirty="0">
                <a:ea typeface="+mj-ea"/>
                <a:cs typeface="+mj-cs"/>
              </a:rPr>
              <a:t> 2000) </a:t>
            </a:r>
            <a:endParaRPr lang="fr-FR" sz="2400" dirty="0">
              <a:ea typeface="+mj-ea"/>
              <a:cs typeface="+mj-cs"/>
            </a:endParaRPr>
          </a:p>
          <a:p>
            <a:pPr indent="-571500" algn="just" defTabSz="457200">
              <a:buClr>
                <a:schemeClr val="bg2">
                  <a:lumMod val="40000"/>
                  <a:lumOff val="60000"/>
                </a:schemeClr>
              </a:buClr>
              <a:buSzPct val="80000"/>
              <a:buFont typeface="Wingdings 3" charset="2"/>
              <a:buChar char=""/>
            </a:pPr>
            <a:r>
              <a:rPr lang="en-US" sz="2400" dirty="0">
                <a:ea typeface="+mj-ea"/>
                <a:cs typeface="+mj-cs"/>
              </a:rPr>
              <a:t>Political parties </a:t>
            </a:r>
          </a:p>
          <a:p>
            <a:pPr lvl="3" indent="-571500" algn="just" defTabSz="457200">
              <a:buClr>
                <a:schemeClr val="bg2">
                  <a:lumMod val="40000"/>
                  <a:lumOff val="60000"/>
                </a:schemeClr>
              </a:buClr>
              <a:buSzPct val="80000"/>
              <a:buFont typeface="Wingdings 3" charset="2"/>
              <a:buChar char=""/>
            </a:pPr>
            <a:r>
              <a:rPr lang="en-US" sz="2000" dirty="0">
                <a:ea typeface="+mj-ea"/>
                <a:cs typeface="+mj-cs"/>
              </a:rPr>
              <a:t>Ulster Democratic Party (1981-2001); links with the UDA</a:t>
            </a:r>
          </a:p>
          <a:p>
            <a:pPr lvl="3" indent="-571500" algn="just" defTabSz="457200">
              <a:buClr>
                <a:schemeClr val="bg2">
                  <a:lumMod val="40000"/>
                  <a:lumOff val="60000"/>
                </a:schemeClr>
              </a:buClr>
              <a:buSzPct val="80000"/>
              <a:buFont typeface="Wingdings 3" charset="2"/>
              <a:buChar char=""/>
            </a:pPr>
            <a:r>
              <a:rPr lang="en-US" sz="2000" dirty="0">
                <a:ea typeface="+mj-ea"/>
                <a:cs typeface="+mj-cs"/>
              </a:rPr>
              <a:t>Progressive Unionist Party (1979-): links with the UVF and the RHC</a:t>
            </a:r>
          </a:p>
          <a:p>
            <a:pPr lvl="3" indent="-571500" algn="just" defTabSz="457200">
              <a:buClr>
                <a:schemeClr val="bg2">
                  <a:lumMod val="40000"/>
                  <a:lumOff val="60000"/>
                </a:schemeClr>
              </a:buClr>
              <a:buSzPct val="80000"/>
              <a:buFont typeface="Wingdings 3" charset="2"/>
              <a:buChar char=""/>
            </a:pPr>
            <a:r>
              <a:rPr lang="en-US" sz="2000" dirty="0">
                <a:ea typeface="+mj-ea"/>
                <a:cs typeface="+mj-cs"/>
              </a:rPr>
              <a:t>Democratic Unionist Party (1971): links with the UVF and the UDA. Created by Ian Paisley.</a:t>
            </a:r>
          </a:p>
          <a:p>
            <a:pPr algn="just"/>
            <a:endParaRPr lang="fr-FR" dirty="0"/>
          </a:p>
        </p:txBody>
      </p:sp>
      <p:sp>
        <p:nvSpPr>
          <p:cNvPr id="3" name="Rectangle 2">
            <a:extLst>
              <a:ext uri="{FF2B5EF4-FFF2-40B4-BE49-F238E27FC236}">
                <a16:creationId xmlns:a16="http://schemas.microsoft.com/office/drawing/2014/main" id="{1D1E043F-1E8F-41F7-8789-F24659A79B0C}"/>
              </a:ext>
            </a:extLst>
          </p:cNvPr>
          <p:cNvSpPr/>
          <p:nvPr/>
        </p:nvSpPr>
        <p:spPr>
          <a:xfrm>
            <a:off x="-73649" y="246116"/>
            <a:ext cx="8711039" cy="523220"/>
          </a:xfrm>
          <a:prstGeom prst="rect">
            <a:avLst/>
          </a:prstGeom>
        </p:spPr>
        <p:txBody>
          <a:bodyPr wrap="square">
            <a:spAutoFit/>
          </a:bodyPr>
          <a:lstStyle/>
          <a:p>
            <a:pPr lvl="1">
              <a:spcBef>
                <a:spcPct val="0"/>
              </a:spcBef>
            </a:pPr>
            <a:r>
              <a:rPr lang="fr-FR" sz="2800" dirty="0">
                <a:solidFill>
                  <a:schemeClr val="accent1"/>
                </a:solidFill>
              </a:rPr>
              <a:t>vs. Ulster </a:t>
            </a:r>
            <a:r>
              <a:rPr lang="fr-FR" sz="2800" dirty="0" err="1">
                <a:solidFill>
                  <a:schemeClr val="accent1"/>
                </a:solidFill>
              </a:rPr>
              <a:t>loyalists</a:t>
            </a:r>
            <a:endParaRPr lang="en-US" sz="2800" dirty="0">
              <a:solidFill>
                <a:schemeClr val="accent1"/>
              </a:solidFill>
            </a:endParaRPr>
          </a:p>
        </p:txBody>
      </p:sp>
      <p:pic>
        <p:nvPicPr>
          <p:cNvPr id="3074" name="Picture 2" descr="Ulster Volunteer Force - Wikipedia">
            <a:extLst>
              <a:ext uri="{FF2B5EF4-FFF2-40B4-BE49-F238E27FC236}">
                <a16:creationId xmlns:a16="http://schemas.microsoft.com/office/drawing/2014/main" id="{D3D0B24E-6436-4380-82EF-4101418F95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6096" y="348238"/>
            <a:ext cx="2505075" cy="29813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Ulster Defence Association - Wikipedia">
            <a:extLst>
              <a:ext uri="{FF2B5EF4-FFF2-40B4-BE49-F238E27FC236}">
                <a16:creationId xmlns:a16="http://schemas.microsoft.com/office/drawing/2014/main" id="{AF926920-27F5-414B-8A7D-96298EAFB2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94203" y="3685330"/>
            <a:ext cx="2768859" cy="282443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d Hand Commando - Wikipedia">
            <a:extLst>
              <a:ext uri="{FF2B5EF4-FFF2-40B4-BE49-F238E27FC236}">
                <a16:creationId xmlns:a16="http://schemas.microsoft.com/office/drawing/2014/main" id="{C0310846-8922-4EE7-802B-1553D4B17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0292" y="409349"/>
            <a:ext cx="3291708" cy="29026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a:extLst>
              <a:ext uri="{FF2B5EF4-FFF2-40B4-BE49-F238E27FC236}">
                <a16:creationId xmlns:a16="http://schemas.microsoft.com/office/drawing/2014/main" id="{AA05866D-D519-4202-9D6E-BD03F0B1917C}"/>
              </a:ext>
            </a:extLst>
          </p:cNvPr>
          <p:cNvPicPr>
            <a:picLocks noChangeAspect="1"/>
          </p:cNvPicPr>
          <p:nvPr/>
        </p:nvPicPr>
        <p:blipFill rotWithShape="1">
          <a:blip r:embed="rId5"/>
          <a:srcRect l="7186"/>
          <a:stretch/>
        </p:blipFill>
        <p:spPr>
          <a:xfrm>
            <a:off x="9024237" y="3718102"/>
            <a:ext cx="3161016" cy="2768884"/>
          </a:xfrm>
          <a:prstGeom prst="rect">
            <a:avLst/>
          </a:prstGeom>
        </p:spPr>
      </p:pic>
      <p:sp>
        <p:nvSpPr>
          <p:cNvPr id="8" name="ZoneTexte 7">
            <a:extLst>
              <a:ext uri="{FF2B5EF4-FFF2-40B4-BE49-F238E27FC236}">
                <a16:creationId xmlns:a16="http://schemas.microsoft.com/office/drawing/2014/main" id="{AA8C7870-8785-45E5-BE4C-5041912DBFB3}"/>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356887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5">
            <a:extLst>
              <a:ext uri="{FF2B5EF4-FFF2-40B4-BE49-F238E27FC236}">
                <a16:creationId xmlns:a16="http://schemas.microsoft.com/office/drawing/2014/main" id="{C65A628F-2D4F-4AA8-B9AC-4FA95FC77561}"/>
              </a:ext>
            </a:extLst>
          </p:cNvPr>
          <p:cNvSpPr>
            <a:spLocks noGrp="1"/>
          </p:cNvSpPr>
          <p:nvPr>
            <p:ph idx="1"/>
          </p:nvPr>
        </p:nvSpPr>
        <p:spPr>
          <a:xfrm>
            <a:off x="82193" y="35745"/>
            <a:ext cx="7372868" cy="6858000"/>
          </a:xfrm>
        </p:spPr>
        <p:txBody>
          <a:bodyPr>
            <a:normAutofit lnSpcReduction="10000"/>
          </a:bodyPr>
          <a:lstStyle/>
          <a:p>
            <a:pPr marL="0" indent="0" algn="just">
              <a:spcBef>
                <a:spcPts val="0"/>
              </a:spcBef>
              <a:buNone/>
            </a:pPr>
            <a:endParaRPr lang="en-US" sz="2400" dirty="0"/>
          </a:p>
          <a:p>
            <a:pPr algn="just">
              <a:spcBef>
                <a:spcPts val="0"/>
              </a:spcBef>
              <a:spcAft>
                <a:spcPts val="600"/>
              </a:spcAft>
            </a:pPr>
            <a:r>
              <a:rPr lang="en-US" sz="2400" dirty="0"/>
              <a:t>1969:</a:t>
            </a:r>
          </a:p>
          <a:p>
            <a:pPr lvl="1" algn="just">
              <a:spcBef>
                <a:spcPts val="0"/>
              </a:spcBef>
            </a:pPr>
            <a:r>
              <a:rPr lang="en-US" sz="2200" dirty="0"/>
              <a:t>deployment of British troops against CRM movements</a:t>
            </a:r>
          </a:p>
          <a:p>
            <a:pPr lvl="1" algn="just">
              <a:spcBef>
                <a:spcPts val="0"/>
              </a:spcBef>
              <a:spcAft>
                <a:spcPts val="1200"/>
              </a:spcAft>
            </a:pPr>
            <a:r>
              <a:rPr lang="en-US" sz="2200" dirty="0"/>
              <a:t>“Peace Walls” built (Belfast, Derry)</a:t>
            </a:r>
          </a:p>
          <a:p>
            <a:pPr algn="just">
              <a:spcBef>
                <a:spcPts val="0"/>
              </a:spcBef>
              <a:spcAft>
                <a:spcPts val="600"/>
              </a:spcAft>
            </a:pPr>
            <a:r>
              <a:rPr lang="en-US" sz="2400" dirty="0"/>
              <a:t>1971: ‘Operation Demetrius’: </a:t>
            </a:r>
          </a:p>
          <a:p>
            <a:pPr lvl="1" algn="just">
              <a:spcBef>
                <a:spcPts val="0"/>
              </a:spcBef>
            </a:pPr>
            <a:r>
              <a:rPr lang="en-US" sz="2200" dirty="0"/>
              <a:t>internment (detention without trial) for suspected IRA members </a:t>
            </a:r>
          </a:p>
          <a:p>
            <a:pPr lvl="1" algn="just">
              <a:spcBef>
                <a:spcPts val="0"/>
              </a:spcBef>
            </a:pPr>
            <a:r>
              <a:rPr lang="en-US" sz="2200" dirty="0"/>
              <a:t>torture-like interrogation methods </a:t>
            </a:r>
          </a:p>
          <a:p>
            <a:pPr lvl="1" algn="just">
              <a:spcBef>
                <a:spcPts val="0"/>
              </a:spcBef>
              <a:spcAft>
                <a:spcPts val="1200"/>
              </a:spcAft>
            </a:pPr>
            <a:r>
              <a:rPr lang="en-US" sz="2200" dirty="0"/>
              <a:t>=&gt; huge backlash &amp; protests</a:t>
            </a:r>
          </a:p>
          <a:p>
            <a:pPr algn="just">
              <a:spcBef>
                <a:spcPts val="0"/>
              </a:spcBef>
              <a:spcAft>
                <a:spcPts val="600"/>
              </a:spcAft>
            </a:pPr>
            <a:r>
              <a:rPr lang="en-US" sz="2400" dirty="0"/>
              <a:t>1972: </a:t>
            </a:r>
          </a:p>
          <a:p>
            <a:pPr lvl="1" algn="just">
              <a:spcBef>
                <a:spcPts val="0"/>
              </a:spcBef>
              <a:spcAft>
                <a:spcPts val="600"/>
              </a:spcAft>
            </a:pPr>
            <a:r>
              <a:rPr lang="en-US" sz="2200" dirty="0"/>
              <a:t>deadliest year (500 casualties, half of whom civilians)</a:t>
            </a:r>
          </a:p>
          <a:p>
            <a:pPr lvl="1" algn="just">
              <a:spcBef>
                <a:spcPts val="0"/>
              </a:spcBef>
              <a:spcAft>
                <a:spcPts val="600"/>
              </a:spcAft>
            </a:pPr>
            <a:r>
              <a:rPr lang="en-US" sz="2200" dirty="0"/>
              <a:t> 30th January in Derry: ”Bloody Sunday” (anti-internment march) =&gt; 14 unarmed protesters shot dead by British paratroopers</a:t>
            </a:r>
          </a:p>
          <a:p>
            <a:pPr lvl="2" algn="just">
              <a:spcBef>
                <a:spcPts val="0"/>
              </a:spcBef>
            </a:pPr>
            <a:r>
              <a:rPr lang="en-US" sz="2000" dirty="0" err="1"/>
              <a:t>Fuelled</a:t>
            </a:r>
            <a:r>
              <a:rPr lang="en-US" sz="2000" dirty="0"/>
              <a:t> Catholic &amp; Republican hostility against the Brits &amp; British troops in particular</a:t>
            </a:r>
          </a:p>
          <a:p>
            <a:pPr lvl="2" algn="just">
              <a:spcBef>
                <a:spcPts val="0"/>
              </a:spcBef>
            </a:pPr>
            <a:r>
              <a:rPr lang="en-US" sz="2000" dirty="0"/>
              <a:t>Renewed support for the IRA</a:t>
            </a:r>
          </a:p>
          <a:p>
            <a:pPr algn="just"/>
            <a:endParaRPr lang="en-US" dirty="0"/>
          </a:p>
          <a:p>
            <a:pPr algn="just"/>
            <a:endParaRPr lang="fr-FR" dirty="0"/>
          </a:p>
          <a:p>
            <a:endParaRPr lang="fr-FR" sz="2400" dirty="0"/>
          </a:p>
        </p:txBody>
      </p:sp>
      <p:pic>
        <p:nvPicPr>
          <p:cNvPr id="1026" name="Picture 2">
            <a:extLst>
              <a:ext uri="{FF2B5EF4-FFF2-40B4-BE49-F238E27FC236}">
                <a16:creationId xmlns:a16="http://schemas.microsoft.com/office/drawing/2014/main" id="{D663FD43-3EF1-4A74-9B54-B61DAC239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7878" y="746582"/>
            <a:ext cx="4454122" cy="25582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9 Edward Daly Videos and HD Footage - Getty Images">
            <a:extLst>
              <a:ext uri="{FF2B5EF4-FFF2-40B4-BE49-F238E27FC236}">
                <a16:creationId xmlns:a16="http://schemas.microsoft.com/office/drawing/2014/main" id="{D2C15560-0D5D-4CEC-ACCD-8D242C089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7878" y="3553153"/>
            <a:ext cx="4454122" cy="33405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9A1D00-E0BE-4C43-A86E-BF2F09D26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579" y="35745"/>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FE46C87B-AE3A-49BE-B2A6-D90A8F221FCA}"/>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151480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170120"/>
            <a:ext cx="11844670" cy="6120679"/>
          </a:xfrm>
        </p:spPr>
        <p:txBody>
          <a:bodyPr>
            <a:noAutofit/>
          </a:bodyPr>
          <a:lstStyle/>
          <a:p>
            <a:pPr>
              <a:spcBef>
                <a:spcPts val="0"/>
              </a:spcBef>
            </a:pPr>
            <a:r>
              <a:rPr lang="en-US" sz="2800" dirty="0"/>
              <a:t>Unionist-controlled Stormont unable to manage the situation / restore peace =&gt; Northern Ireland (Temporary Provisions) Act 1972) =&gt;</a:t>
            </a:r>
          </a:p>
          <a:p>
            <a:pPr lvl="2">
              <a:spcBef>
                <a:spcPts val="0"/>
              </a:spcBef>
            </a:pPr>
            <a:r>
              <a:rPr lang="en-US" sz="2400" dirty="0"/>
              <a:t> </a:t>
            </a:r>
            <a:r>
              <a:rPr lang="en-US" sz="2000" dirty="0"/>
              <a:t>suspension of the NI Parliament </a:t>
            </a:r>
          </a:p>
          <a:p>
            <a:pPr lvl="2">
              <a:spcBef>
                <a:spcPts val="0"/>
              </a:spcBef>
            </a:pPr>
            <a:r>
              <a:rPr lang="en-US" sz="2000" dirty="0"/>
              <a:t>“direct rule” from London (supposedly a short term measure but lasted well into the 1990s)</a:t>
            </a:r>
          </a:p>
          <a:p>
            <a:pPr lvl="2">
              <a:spcBef>
                <a:spcPts val="0"/>
              </a:spcBef>
            </a:pPr>
            <a:r>
              <a:rPr lang="en-US" sz="2000" dirty="0"/>
              <a:t>Successive British gov. failed to find a solution</a:t>
            </a:r>
          </a:p>
          <a:p>
            <a:pPr lvl="2">
              <a:spcBef>
                <a:spcPts val="0"/>
              </a:spcBef>
            </a:pPr>
            <a:endParaRPr lang="en-US" sz="2000" dirty="0"/>
          </a:p>
          <a:p>
            <a:pPr marL="342900" lvl="1" indent="-342900">
              <a:spcBef>
                <a:spcPts val="0"/>
              </a:spcBef>
            </a:pPr>
            <a:r>
              <a:rPr lang="en-US" sz="2800" dirty="0"/>
              <a:t> Political &amp; military deadlock =&gt; the Troubles continued throughout the 1970s, 1980s, and the 1990s </a:t>
            </a:r>
          </a:p>
          <a:p>
            <a:pPr lvl="2">
              <a:spcBef>
                <a:spcPts val="0"/>
              </a:spcBef>
            </a:pPr>
            <a:r>
              <a:rPr lang="en-US" sz="2400" dirty="0"/>
              <a:t> </a:t>
            </a:r>
            <a:r>
              <a:rPr lang="en-US" sz="2000" dirty="0"/>
              <a:t>1969-1994: 3,000 people killed</a:t>
            </a:r>
          </a:p>
          <a:p>
            <a:pPr lvl="2">
              <a:spcBef>
                <a:spcPts val="0"/>
              </a:spcBef>
            </a:pPr>
            <a:r>
              <a:rPr lang="en-US" sz="2000" dirty="0"/>
              <a:t>Republican/Catholic-controlled "no-go areas" in Belfast and Derry </a:t>
            </a:r>
          </a:p>
          <a:p>
            <a:pPr lvl="2">
              <a:spcBef>
                <a:spcPts val="0"/>
              </a:spcBef>
            </a:pPr>
            <a:r>
              <a:rPr lang="en-US" sz="2000" dirty="0"/>
              <a:t>Strikes, bombings &amp; attacks from/on both sides</a:t>
            </a:r>
          </a:p>
          <a:p>
            <a:pPr lvl="2">
              <a:spcBef>
                <a:spcPts val="0"/>
              </a:spcBef>
            </a:pPr>
            <a:r>
              <a:rPr lang="en-US" sz="2000" dirty="0"/>
              <a:t>1979: PIRA attack killed Lord Mountbatten (last Viceroy of India/ Prince Philip’s uncle)</a:t>
            </a:r>
          </a:p>
          <a:p>
            <a:pPr lvl="2">
              <a:spcBef>
                <a:spcPts val="0"/>
              </a:spcBef>
            </a:pPr>
            <a:r>
              <a:rPr lang="en-US" sz="2000" dirty="0"/>
              <a:t>1981 Hunger strike (ten prisoners died, incl. Bobby Sands) =&gt; escalation of violence</a:t>
            </a:r>
          </a:p>
          <a:p>
            <a:pPr lvl="2">
              <a:spcBef>
                <a:spcPts val="0"/>
              </a:spcBef>
            </a:pPr>
            <a:r>
              <a:rPr lang="en-US" sz="2000" dirty="0"/>
              <a:t>1984: Grand Hotel in Brighton (where politicians including Thatcher, were staying for the annual Conservative Party conference) bombed =&gt; conflict even outside NI</a:t>
            </a:r>
          </a:p>
          <a:p>
            <a:endParaRPr lang="fr-FR" sz="2800" dirty="0"/>
          </a:p>
        </p:txBody>
      </p:sp>
      <p:pic>
        <p:nvPicPr>
          <p:cNvPr id="4098" name="Picture 2" descr="Louis Mountbatten, 1st Earl Mountbatten of Burma - Wikipedia">
            <a:extLst>
              <a:ext uri="{FF2B5EF4-FFF2-40B4-BE49-F238E27FC236}">
                <a16:creationId xmlns:a16="http://schemas.microsoft.com/office/drawing/2014/main" id="{59BF4165-4853-4A6A-B30F-9BBE1EF905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39590" y="0"/>
            <a:ext cx="3178103" cy="490160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C7F6E07-571D-4EF1-B6F0-C386136AA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024" y="0"/>
            <a:ext cx="7272669" cy="545450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39EBDF53-2A85-4E95-AB83-1414CAAEE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9820" y="239397"/>
            <a:ext cx="6977874" cy="523340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6146A4C-1720-48E8-9D4C-F755E8A6DE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98099" y="0"/>
            <a:ext cx="7919594" cy="54545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ZoneTexte 6">
            <a:extLst>
              <a:ext uri="{FF2B5EF4-FFF2-40B4-BE49-F238E27FC236}">
                <a16:creationId xmlns:a16="http://schemas.microsoft.com/office/drawing/2014/main" id="{EF121E02-8D4B-44D0-A849-ACA800A7009D}"/>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370849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161854"/>
            <a:ext cx="8793122" cy="6692606"/>
          </a:xfrm>
        </p:spPr>
        <p:txBody>
          <a:bodyPr>
            <a:noAutofit/>
          </a:bodyPr>
          <a:lstStyle/>
          <a:p>
            <a:pPr marL="0" indent="0" algn="just">
              <a:spcBef>
                <a:spcPts val="0"/>
              </a:spcBef>
              <a:buNone/>
            </a:pPr>
            <a:endParaRPr lang="en-US" dirty="0"/>
          </a:p>
          <a:p>
            <a:pPr algn="just">
              <a:spcBef>
                <a:spcPts val="0"/>
              </a:spcBef>
            </a:pPr>
            <a:r>
              <a:rPr lang="fr-FR" sz="2800" dirty="0" err="1"/>
              <a:t>Late</a:t>
            </a:r>
            <a:r>
              <a:rPr lang="fr-FR" sz="2800" dirty="0"/>
              <a:t> 1980s-early 1990s: </a:t>
            </a:r>
            <a:r>
              <a:rPr lang="fr-FR" sz="2800" dirty="0" err="1"/>
              <a:t>still</a:t>
            </a:r>
            <a:r>
              <a:rPr lang="fr-FR" sz="2800" dirty="0"/>
              <a:t> </a:t>
            </a:r>
            <a:r>
              <a:rPr lang="fr-FR" sz="2800" dirty="0" err="1"/>
              <a:t>attacks</a:t>
            </a:r>
            <a:r>
              <a:rPr lang="fr-FR" sz="2800" dirty="0"/>
              <a:t> &amp; violence but </a:t>
            </a:r>
            <a:r>
              <a:rPr lang="fr-FR" sz="2800" dirty="0" err="1"/>
              <a:t>need</a:t>
            </a:r>
            <a:r>
              <a:rPr lang="fr-FR" sz="2800" dirty="0"/>
              <a:t> for a solution for </a:t>
            </a:r>
            <a:r>
              <a:rPr lang="fr-FR" sz="2800" dirty="0" err="1"/>
              <a:t>both</a:t>
            </a:r>
            <a:r>
              <a:rPr lang="fr-FR" sz="2800" dirty="0"/>
              <a:t> </a:t>
            </a:r>
            <a:r>
              <a:rPr lang="fr-FR" sz="2800" dirty="0" err="1"/>
              <a:t>sides</a:t>
            </a:r>
            <a:r>
              <a:rPr lang="fr-FR" sz="2800" dirty="0"/>
              <a:t> </a:t>
            </a:r>
          </a:p>
          <a:p>
            <a:pPr lvl="1" algn="just">
              <a:spcBef>
                <a:spcPts val="0"/>
              </a:spcBef>
            </a:pPr>
            <a:r>
              <a:rPr lang="en-US" dirty="0"/>
              <a:t>Sinn Féin (led by Gerry Adams) started advocating for peace &amp; +/- secretly working on a (long) peace process.</a:t>
            </a:r>
          </a:p>
          <a:p>
            <a:pPr lvl="1" algn="just">
              <a:spcBef>
                <a:spcPts val="0"/>
              </a:spcBef>
            </a:pPr>
            <a:r>
              <a:rPr lang="en-US" dirty="0"/>
              <a:t>Loyalists also engaged behind-the-scenes talks to end the violence</a:t>
            </a:r>
          </a:p>
          <a:p>
            <a:pPr lvl="1" algn="just">
              <a:spcBef>
                <a:spcPts val="0"/>
              </a:spcBef>
            </a:pPr>
            <a:r>
              <a:rPr lang="en-US" dirty="0"/>
              <a:t>John Hume (Irish nationalist) &amp; David Trimble (Ulster Unionist) (conjoint Peace Nobel Prize in 1998)</a:t>
            </a:r>
          </a:p>
          <a:p>
            <a:pPr lvl="1" algn="just">
              <a:spcBef>
                <a:spcPts val="0"/>
              </a:spcBef>
            </a:pPr>
            <a:endParaRPr lang="fr-FR" dirty="0"/>
          </a:p>
          <a:p>
            <a:pPr algn="just">
              <a:spcBef>
                <a:spcPts val="0"/>
              </a:spcBef>
            </a:pPr>
            <a:r>
              <a:rPr lang="fr-FR" sz="2400" dirty="0"/>
              <a:t>Growing international pressure (Brussels, Washington/Reagan &lt;- Irish-American lobbying) =&gt; Thatcher </a:t>
            </a:r>
            <a:r>
              <a:rPr lang="fr-FR" sz="2400" dirty="0" err="1"/>
              <a:t>had</a:t>
            </a:r>
            <a:r>
              <a:rPr lang="fr-FR" sz="2400" dirty="0"/>
              <a:t> to </a:t>
            </a:r>
            <a:r>
              <a:rPr lang="fr-FR" sz="2400" dirty="0" err="1"/>
              <a:t>make</a:t>
            </a:r>
            <a:r>
              <a:rPr lang="fr-FR" sz="2400" dirty="0"/>
              <a:t> concessions</a:t>
            </a:r>
          </a:p>
          <a:p>
            <a:pPr algn="just">
              <a:spcBef>
                <a:spcPts val="0"/>
              </a:spcBef>
            </a:pPr>
            <a:endParaRPr lang="fr-FR" sz="2400" dirty="0"/>
          </a:p>
          <a:p>
            <a:pPr algn="just">
              <a:spcBef>
                <a:spcPts val="0"/>
              </a:spcBef>
            </a:pPr>
            <a:r>
              <a:rPr lang="fr-FR" sz="2400" dirty="0"/>
              <a:t>1985: Anglo-Irish agreement </a:t>
            </a:r>
            <a:r>
              <a:rPr lang="fr-FR" sz="2400" dirty="0" err="1"/>
              <a:t>between</a:t>
            </a:r>
            <a:r>
              <a:rPr lang="fr-FR" sz="2400" dirty="0"/>
              <a:t> Garret </a:t>
            </a:r>
            <a:r>
              <a:rPr lang="fr-FR" sz="2400" dirty="0" err="1"/>
              <a:t>FitzGerald</a:t>
            </a:r>
            <a:r>
              <a:rPr lang="fr-FR" sz="2400" dirty="0"/>
              <a:t> (Irish </a:t>
            </a:r>
            <a:r>
              <a:rPr lang="fr-FR" sz="2400" dirty="0" err="1"/>
              <a:t>Taoiseach</a:t>
            </a:r>
            <a:r>
              <a:rPr lang="fr-FR" sz="2400" dirty="0"/>
              <a:t>) &amp; Margaret Thatcher (British PM):</a:t>
            </a:r>
          </a:p>
          <a:p>
            <a:pPr lvl="1" algn="just">
              <a:spcBef>
                <a:spcPts val="0"/>
              </a:spcBef>
            </a:pPr>
            <a:r>
              <a:rPr lang="fr-FR" dirty="0" err="1"/>
              <a:t>Cooperation</a:t>
            </a:r>
            <a:r>
              <a:rPr lang="fr-FR" dirty="0"/>
              <a:t> </a:t>
            </a:r>
            <a:r>
              <a:rPr lang="fr-FR" dirty="0" err="1"/>
              <a:t>between</a:t>
            </a:r>
            <a:r>
              <a:rPr lang="fr-FR" dirty="0"/>
              <a:t> Dublin and London to </a:t>
            </a:r>
            <a:r>
              <a:rPr lang="fr-FR" dirty="0" err="1"/>
              <a:t>make</a:t>
            </a:r>
            <a:r>
              <a:rPr lang="fr-FR" dirty="0"/>
              <a:t> </a:t>
            </a:r>
            <a:r>
              <a:rPr lang="fr-FR" dirty="0" err="1"/>
              <a:t>decisions</a:t>
            </a:r>
            <a:r>
              <a:rPr lang="fr-FR" dirty="0"/>
              <a:t> </a:t>
            </a:r>
            <a:r>
              <a:rPr lang="fr-FR" dirty="0" err="1"/>
              <a:t>regarding</a:t>
            </a:r>
            <a:r>
              <a:rPr lang="fr-FR" dirty="0"/>
              <a:t> NI</a:t>
            </a:r>
          </a:p>
          <a:p>
            <a:pPr lvl="1" algn="just">
              <a:spcBef>
                <a:spcPts val="0"/>
              </a:spcBef>
            </a:pPr>
            <a:r>
              <a:rPr lang="fr-FR" dirty="0" err="1"/>
              <a:t>Encouraging</a:t>
            </a:r>
            <a:r>
              <a:rPr lang="fr-FR" dirty="0"/>
              <a:t> a NI power-sharing </a:t>
            </a:r>
            <a:r>
              <a:rPr lang="fr-FR" dirty="0" err="1"/>
              <a:t>devolved</a:t>
            </a:r>
            <a:r>
              <a:rPr lang="fr-FR" dirty="0"/>
              <a:t> </a:t>
            </a:r>
            <a:r>
              <a:rPr lang="fr-FR" dirty="0" err="1"/>
              <a:t>government</a:t>
            </a:r>
            <a:endParaRPr lang="fr-FR" dirty="0"/>
          </a:p>
          <a:p>
            <a:pPr lvl="1" algn="just">
              <a:spcBef>
                <a:spcPts val="0"/>
              </a:spcBef>
            </a:pPr>
            <a:r>
              <a:rPr lang="fr-FR" dirty="0"/>
              <a:t>Agreement </a:t>
            </a:r>
            <a:r>
              <a:rPr lang="fr-FR" dirty="0" err="1"/>
              <a:t>criticized</a:t>
            </a:r>
            <a:r>
              <a:rPr lang="fr-FR" dirty="0"/>
              <a:t> by </a:t>
            </a:r>
            <a:r>
              <a:rPr lang="fr-FR" dirty="0" err="1"/>
              <a:t>Unionists</a:t>
            </a:r>
            <a:r>
              <a:rPr lang="fr-FR" dirty="0"/>
              <a:t> (</a:t>
            </a:r>
            <a:r>
              <a:rPr lang="fr-FR" dirty="0" err="1"/>
              <a:t>going</a:t>
            </a:r>
            <a:r>
              <a:rPr lang="fr-FR" dirty="0"/>
              <a:t> </a:t>
            </a:r>
            <a:r>
              <a:rPr lang="fr-FR" dirty="0" err="1"/>
              <a:t>too</a:t>
            </a:r>
            <a:r>
              <a:rPr lang="fr-FR" dirty="0"/>
              <a:t> far) &amp; </a:t>
            </a:r>
            <a:r>
              <a:rPr lang="fr-FR" dirty="0" err="1"/>
              <a:t>nationalists</a:t>
            </a:r>
            <a:r>
              <a:rPr lang="fr-FR" dirty="0"/>
              <a:t> (not </a:t>
            </a:r>
            <a:r>
              <a:rPr lang="fr-FR" dirty="0" err="1"/>
              <a:t>going</a:t>
            </a:r>
            <a:r>
              <a:rPr lang="fr-FR" dirty="0"/>
              <a:t> far </a:t>
            </a:r>
            <a:r>
              <a:rPr lang="fr-FR" dirty="0" err="1"/>
              <a:t>enough</a:t>
            </a:r>
            <a:r>
              <a:rPr lang="fr-FR" dirty="0"/>
              <a:t>)</a:t>
            </a:r>
          </a:p>
          <a:p>
            <a:pPr lvl="1" algn="just">
              <a:spcBef>
                <a:spcPts val="0"/>
              </a:spcBef>
            </a:pPr>
            <a:r>
              <a:rPr lang="fr-FR" dirty="0" err="1"/>
              <a:t>Still</a:t>
            </a:r>
            <a:r>
              <a:rPr lang="fr-FR" dirty="0"/>
              <a:t>, </a:t>
            </a:r>
            <a:r>
              <a:rPr lang="fr-FR" dirty="0" err="1"/>
              <a:t>improved</a:t>
            </a:r>
            <a:r>
              <a:rPr lang="fr-FR" dirty="0"/>
              <a:t> London/Dublin </a:t>
            </a:r>
            <a:r>
              <a:rPr lang="fr-FR" dirty="0" err="1"/>
              <a:t>cooperation</a:t>
            </a:r>
            <a:r>
              <a:rPr lang="fr-FR" dirty="0"/>
              <a:t> = laid </a:t>
            </a:r>
            <a:r>
              <a:rPr lang="fr-FR" dirty="0" err="1"/>
              <a:t>ground</a:t>
            </a:r>
            <a:r>
              <a:rPr lang="fr-FR" dirty="0"/>
              <a:t> for the </a:t>
            </a:r>
            <a:r>
              <a:rPr lang="fr-FR" dirty="0" err="1"/>
              <a:t>peace</a:t>
            </a:r>
            <a:r>
              <a:rPr lang="fr-FR" dirty="0"/>
              <a:t> process</a:t>
            </a:r>
          </a:p>
          <a:p>
            <a:pPr algn="just">
              <a:spcBef>
                <a:spcPts val="0"/>
              </a:spcBef>
            </a:pPr>
            <a:endParaRPr lang="fr-FR" sz="1600" dirty="0"/>
          </a:p>
        </p:txBody>
      </p:sp>
      <p:pic>
        <p:nvPicPr>
          <p:cNvPr id="5" name="Picture 4">
            <a:extLst>
              <a:ext uri="{FF2B5EF4-FFF2-40B4-BE49-F238E27FC236}">
                <a16:creationId xmlns:a16="http://schemas.microsoft.com/office/drawing/2014/main" id="{531CCA6A-0D10-4501-9BC6-F6C7AABCD9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86" t="689" r="18948" b="-689"/>
          <a:stretch/>
        </p:blipFill>
        <p:spPr bwMode="auto">
          <a:xfrm>
            <a:off x="8803787" y="0"/>
            <a:ext cx="3388213" cy="29345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He didn't take criticism well': The human side of John Hume">
            <a:extLst>
              <a:ext uri="{FF2B5EF4-FFF2-40B4-BE49-F238E27FC236}">
                <a16:creationId xmlns:a16="http://schemas.microsoft.com/office/drawing/2014/main" id="{9BAAD687-5AC2-40A5-A79F-88BFA22A14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486" b="31628"/>
          <a:stretch/>
        </p:blipFill>
        <p:spPr bwMode="auto">
          <a:xfrm>
            <a:off x="8774519" y="0"/>
            <a:ext cx="3417480" cy="36788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David Trimble - Facts - NobelPrize.org">
            <a:extLst>
              <a:ext uri="{FF2B5EF4-FFF2-40B4-BE49-F238E27FC236}">
                <a16:creationId xmlns:a16="http://schemas.microsoft.com/office/drawing/2014/main" id="{F438C8A9-D475-42A4-8DA9-9CF9D29C1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95158" y="0"/>
            <a:ext cx="3005470" cy="450820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arret FitzGerald obituary | Ireland | The Guardian">
            <a:extLst>
              <a:ext uri="{FF2B5EF4-FFF2-40B4-BE49-F238E27FC236}">
                <a16:creationId xmlns:a16="http://schemas.microsoft.com/office/drawing/2014/main" id="{5F4C08A5-02CE-448E-989C-32E9A4CDCF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8829" y="-1"/>
            <a:ext cx="7473171" cy="3923415"/>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D76A2B63-A738-4DCA-9D89-28330D440455}"/>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268561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1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613" y="188640"/>
            <a:ext cx="9340403" cy="6552728"/>
          </a:xfrm>
        </p:spPr>
        <p:txBody>
          <a:bodyPr>
            <a:noAutofit/>
          </a:bodyPr>
          <a:lstStyle/>
          <a:p>
            <a:pPr>
              <a:spcBef>
                <a:spcPts val="0"/>
              </a:spcBef>
            </a:pPr>
            <a:endParaRPr lang="fr-FR" sz="1600" dirty="0"/>
          </a:p>
          <a:p>
            <a:pPr>
              <a:spcBef>
                <a:spcPts val="0"/>
              </a:spcBef>
            </a:pPr>
            <a:r>
              <a:rPr lang="fr-FR" sz="2800" dirty="0" err="1"/>
              <a:t>Dec</a:t>
            </a:r>
            <a:r>
              <a:rPr lang="fr-FR" sz="2800" dirty="0"/>
              <a:t> 1993: Downing Street </a:t>
            </a:r>
            <a:r>
              <a:rPr lang="fr-FR" sz="2800" dirty="0" err="1"/>
              <a:t>Declaration</a:t>
            </a:r>
            <a:r>
              <a:rPr lang="fr-FR" sz="2800" dirty="0"/>
              <a:t> by UK PM John Major and </a:t>
            </a:r>
            <a:r>
              <a:rPr lang="fr-FR" sz="2800" dirty="0" err="1"/>
              <a:t>Taoiseach</a:t>
            </a:r>
            <a:r>
              <a:rPr lang="fr-FR" sz="2800" dirty="0"/>
              <a:t> Albert Reynolds</a:t>
            </a:r>
          </a:p>
          <a:p>
            <a:pPr lvl="1">
              <a:spcBef>
                <a:spcPts val="0"/>
              </a:spcBef>
            </a:pPr>
            <a:r>
              <a:rPr lang="en-IE" dirty="0"/>
              <a:t>Right of the people of Ireland to self-determination</a:t>
            </a:r>
            <a:endParaRPr lang="fr-FR" dirty="0"/>
          </a:p>
          <a:p>
            <a:pPr lvl="1">
              <a:spcBef>
                <a:spcPts val="0"/>
              </a:spcBef>
            </a:pPr>
            <a:r>
              <a:rPr lang="en-IE" dirty="0"/>
              <a:t>Northern Ireland would be transferred to the Republic of Ireland from the United Kingdom only if a majority of its population was in favour of such a move. </a:t>
            </a:r>
            <a:endParaRPr lang="fr-FR" dirty="0"/>
          </a:p>
          <a:p>
            <a:pPr lvl="1">
              <a:spcBef>
                <a:spcPts val="0"/>
              </a:spcBef>
            </a:pPr>
            <a:r>
              <a:rPr lang="fr-FR" dirty="0"/>
              <a:t>P</a:t>
            </a:r>
            <a:r>
              <a:rPr lang="en-IE" dirty="0" err="1"/>
              <a:t>rinciple</a:t>
            </a:r>
            <a:r>
              <a:rPr lang="en-IE" dirty="0"/>
              <a:t> of consent : the people of the island of Ireland have the exclusive right to solve the issues between North and South by mutual consent = instrumental in convincing republicans to commit to a negotiated settlement. </a:t>
            </a:r>
            <a:endParaRPr lang="fr-FR" dirty="0"/>
          </a:p>
          <a:p>
            <a:pPr lvl="1">
              <a:spcBef>
                <a:spcPts val="0"/>
              </a:spcBef>
            </a:pPr>
            <a:r>
              <a:rPr lang="fr-FR" dirty="0"/>
              <a:t>I</a:t>
            </a:r>
            <a:r>
              <a:rPr lang="en-IE" dirty="0" err="1"/>
              <a:t>nsurance</a:t>
            </a:r>
            <a:r>
              <a:rPr lang="en-IE" dirty="0"/>
              <a:t> that parties linked with paramilitaries (ex Sinn Féin) could take part in the talks, so long as they abandoned violence. </a:t>
            </a:r>
            <a:endParaRPr lang="fr-FR" dirty="0"/>
          </a:p>
          <a:p>
            <a:r>
              <a:rPr lang="en-IE" sz="2800" dirty="0"/>
              <a:t>General popular support</a:t>
            </a:r>
          </a:p>
          <a:p>
            <a:r>
              <a:rPr lang="en-IE" sz="2800" dirty="0"/>
              <a:t>Declaration considered sufficient by the PIRA to announce a ceasefire on 31 August 1994.</a:t>
            </a:r>
            <a:endParaRPr lang="fr-FR" sz="2800" dirty="0"/>
          </a:p>
          <a:p>
            <a:pPr>
              <a:spcBef>
                <a:spcPts val="0"/>
              </a:spcBef>
            </a:pPr>
            <a:r>
              <a:rPr lang="fr-FR" sz="2800" dirty="0" err="1"/>
              <a:t>October</a:t>
            </a:r>
            <a:r>
              <a:rPr lang="fr-FR" sz="2800" dirty="0"/>
              <a:t> 1994: Protestant </a:t>
            </a:r>
            <a:r>
              <a:rPr lang="fr-FR" sz="2800" dirty="0" err="1"/>
              <a:t>ceasefire</a:t>
            </a:r>
            <a:r>
              <a:rPr lang="fr-FR" sz="2800" dirty="0"/>
              <a:t>. </a:t>
            </a:r>
          </a:p>
        </p:txBody>
      </p:sp>
      <p:pic>
        <p:nvPicPr>
          <p:cNvPr id="6146" name="Picture 2" descr="Major to praise Reynolds' work for peace in North - Independent.ie">
            <a:extLst>
              <a:ext uri="{FF2B5EF4-FFF2-40B4-BE49-F238E27FC236}">
                <a16:creationId xmlns:a16="http://schemas.microsoft.com/office/drawing/2014/main" id="{F48CCC08-E72F-4405-85EA-1A2B4BC63B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4500" y="0"/>
            <a:ext cx="2857500" cy="21812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t's Over': Reporting the IRA ceasefire 20 years ago - BBC News">
            <a:extLst>
              <a:ext uri="{FF2B5EF4-FFF2-40B4-BE49-F238E27FC236}">
                <a16:creationId xmlns:a16="http://schemas.microsoft.com/office/drawing/2014/main" id="{8E55AF21-10D1-44A6-AD38-9F8A10BDC71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730"/>
          <a:stretch/>
        </p:blipFill>
        <p:spPr bwMode="auto">
          <a:xfrm>
            <a:off x="8825193" y="2810020"/>
            <a:ext cx="3361193" cy="2049059"/>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728286BA-D1A7-4128-A8C5-F1B4BFD05B32}"/>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402247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92715" y="126594"/>
            <a:ext cx="11712624" cy="634082"/>
          </a:xfrm>
        </p:spPr>
        <p:txBody>
          <a:bodyPr>
            <a:normAutofit fontScale="90000"/>
          </a:bodyPr>
          <a:lstStyle/>
          <a:p>
            <a:pPr algn="ctr"/>
            <a:r>
              <a:rPr lang="fr-FR" b="1" dirty="0">
                <a:solidFill>
                  <a:schemeClr val="accent1"/>
                </a:solidFill>
                <a:latin typeface="Century Gothic" panose="020B0502020202020204" pitchFamily="34" charset="0"/>
              </a:rPr>
              <a:t>Part 6: </a:t>
            </a:r>
            <a:r>
              <a:rPr lang="fr-FR" b="1" dirty="0" err="1">
                <a:solidFill>
                  <a:schemeClr val="accent1"/>
                </a:solidFill>
                <a:latin typeface="Century Gothic" panose="020B0502020202020204" pitchFamily="34" charset="0"/>
              </a:rPr>
              <a:t>Northern</a:t>
            </a:r>
            <a:r>
              <a:rPr lang="fr-FR" b="1" dirty="0">
                <a:solidFill>
                  <a:schemeClr val="accent1"/>
                </a:solidFill>
                <a:latin typeface="Century Gothic" panose="020B0502020202020204" pitchFamily="34" charset="0"/>
              </a:rPr>
              <a:t> </a:t>
            </a:r>
            <a:r>
              <a:rPr lang="fr-FR" b="1" dirty="0" err="1">
                <a:solidFill>
                  <a:schemeClr val="accent1"/>
                </a:solidFill>
                <a:latin typeface="Century Gothic" panose="020B0502020202020204" pitchFamily="34" charset="0"/>
              </a:rPr>
              <a:t>Ireland’s</a:t>
            </a:r>
            <a:r>
              <a:rPr lang="fr-FR" b="1" dirty="0">
                <a:solidFill>
                  <a:schemeClr val="accent1"/>
                </a:solidFill>
                <a:latin typeface="Century Gothic" panose="020B0502020202020204" pitchFamily="34" charset="0"/>
              </a:rPr>
              <a:t> '</a:t>
            </a:r>
            <a:r>
              <a:rPr lang="fr-FR" b="1" dirty="0" err="1">
                <a:solidFill>
                  <a:schemeClr val="accent1"/>
                </a:solidFill>
                <a:latin typeface="Century Gothic" panose="020B0502020202020204" pitchFamily="34" charset="0"/>
              </a:rPr>
              <a:t>troubled</a:t>
            </a:r>
            <a:r>
              <a:rPr lang="fr-FR" b="1" dirty="0">
                <a:solidFill>
                  <a:schemeClr val="accent1"/>
                </a:solidFill>
                <a:latin typeface="Century Gothic" panose="020B0502020202020204" pitchFamily="34" charset="0"/>
              </a:rPr>
              <a:t>’ </a:t>
            </a:r>
            <a:r>
              <a:rPr lang="fr-FR" b="1" dirty="0" err="1">
                <a:solidFill>
                  <a:schemeClr val="accent1"/>
                </a:solidFill>
                <a:latin typeface="Century Gothic" panose="020B0502020202020204" pitchFamily="34" charset="0"/>
              </a:rPr>
              <a:t>history</a:t>
            </a:r>
            <a:r>
              <a:rPr lang="fr-FR" b="1" dirty="0">
                <a:solidFill>
                  <a:schemeClr val="accent1"/>
                </a:solidFill>
                <a:latin typeface="Century Gothic" panose="020B0502020202020204" pitchFamily="34" charset="0"/>
              </a:rPr>
              <a:t> </a:t>
            </a:r>
            <a:endParaRPr lang="fr-FR" dirty="0">
              <a:solidFill>
                <a:schemeClr val="accent1"/>
              </a:solidFill>
              <a:latin typeface="Century Gothic" panose="020B0502020202020204" pitchFamily="34" charset="0"/>
            </a:endParaRPr>
          </a:p>
        </p:txBody>
      </p:sp>
      <p:pic>
        <p:nvPicPr>
          <p:cNvPr id="1026" name="Picture 2" descr="FLAG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3150" y="1333205"/>
            <a:ext cx="6509451" cy="488729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4F6A989C-24AC-42F5-82C5-34F3B7781D52}"/>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637260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70950" y="802614"/>
            <a:ext cx="6895393" cy="5077191"/>
          </a:xfrm>
        </p:spPr>
        <p:txBody>
          <a:bodyPr>
            <a:noAutofit/>
          </a:bodyPr>
          <a:lstStyle/>
          <a:p>
            <a:pPr algn="just">
              <a:spcBef>
                <a:spcPts val="0"/>
              </a:spcBef>
              <a:spcAft>
                <a:spcPts val="600"/>
              </a:spcAft>
            </a:pPr>
            <a:r>
              <a:rPr lang="en-US" sz="2400" dirty="0"/>
              <a:t>1995: Sen. George Mitchell appointed as US Special Envoy for Northern Ireland (= Clinton’s representative for NI)</a:t>
            </a:r>
            <a:endParaRPr lang="fr-FR" sz="2400" dirty="0"/>
          </a:p>
          <a:p>
            <a:pPr algn="just">
              <a:spcBef>
                <a:spcPts val="0"/>
              </a:spcBef>
              <a:spcAft>
                <a:spcPts val="600"/>
              </a:spcAft>
            </a:pPr>
            <a:r>
              <a:rPr lang="fr-FR" sz="2400" dirty="0" err="1"/>
              <a:t>Feb</a:t>
            </a:r>
            <a:r>
              <a:rPr lang="fr-FR" sz="2400" dirty="0"/>
              <a:t>. 1996: IRA </a:t>
            </a:r>
            <a:r>
              <a:rPr lang="fr-FR" sz="2400" dirty="0" err="1"/>
              <a:t>cancelled</a:t>
            </a:r>
            <a:r>
              <a:rPr lang="fr-FR" sz="2400" dirty="0"/>
              <a:t> </a:t>
            </a:r>
            <a:r>
              <a:rPr lang="fr-FR" sz="2400" dirty="0" err="1"/>
              <a:t>its</a:t>
            </a:r>
            <a:r>
              <a:rPr lang="fr-FR" sz="2400" dirty="0"/>
              <a:t> </a:t>
            </a:r>
            <a:r>
              <a:rPr lang="fr-FR" sz="2400" dirty="0" err="1"/>
              <a:t>cease-fire</a:t>
            </a:r>
            <a:r>
              <a:rPr lang="fr-FR" sz="2400" dirty="0"/>
              <a:t> (</a:t>
            </a:r>
            <a:r>
              <a:rPr lang="fr-FR" sz="2400" dirty="0" err="1"/>
              <a:t>blamed</a:t>
            </a:r>
            <a:r>
              <a:rPr lang="fr-FR" sz="2400" dirty="0"/>
              <a:t> </a:t>
            </a:r>
            <a:r>
              <a:rPr lang="en-US" sz="2400" dirty="0"/>
              <a:t>on the British Government's refusal to begin all-party negotiations until the IRA had decommissioned its weapons)</a:t>
            </a:r>
            <a:r>
              <a:rPr lang="fr-FR" sz="2400" dirty="0"/>
              <a:t> =&gt; </a:t>
            </a:r>
            <a:r>
              <a:rPr lang="fr-FR" sz="2400" dirty="0" err="1"/>
              <a:t>Negotiations</a:t>
            </a:r>
            <a:r>
              <a:rPr lang="fr-FR" sz="2400" dirty="0"/>
              <a:t> </a:t>
            </a:r>
            <a:r>
              <a:rPr lang="fr-FR" sz="2400" dirty="0" err="1"/>
              <a:t>blocked</a:t>
            </a:r>
            <a:r>
              <a:rPr lang="fr-FR" sz="2400" dirty="0"/>
              <a:t>.</a:t>
            </a:r>
          </a:p>
          <a:p>
            <a:pPr algn="just">
              <a:spcBef>
                <a:spcPts val="0"/>
              </a:spcBef>
              <a:spcAft>
                <a:spcPts val="600"/>
              </a:spcAft>
            </a:pPr>
            <a:r>
              <a:rPr lang="fr-FR" sz="2400" dirty="0"/>
              <a:t>May 1997: Tony Blair </a:t>
            </a:r>
            <a:r>
              <a:rPr lang="fr-FR" sz="2400" dirty="0" err="1"/>
              <a:t>became</a:t>
            </a:r>
            <a:r>
              <a:rPr lang="fr-FR" sz="2400" dirty="0"/>
              <a:t> PM =&gt; new phase of </a:t>
            </a:r>
            <a:r>
              <a:rPr lang="fr-FR" sz="2400" dirty="0" err="1"/>
              <a:t>negociations</a:t>
            </a:r>
            <a:r>
              <a:rPr lang="fr-FR" sz="2400" dirty="0"/>
              <a:t> (</a:t>
            </a:r>
            <a:r>
              <a:rPr lang="fr-FR" sz="2400" dirty="0" err="1"/>
              <a:t>without</a:t>
            </a:r>
            <a:r>
              <a:rPr lang="fr-FR" sz="2400" dirty="0"/>
              <a:t> Sinn Féin)</a:t>
            </a:r>
          </a:p>
          <a:p>
            <a:pPr algn="just">
              <a:spcBef>
                <a:spcPts val="0"/>
              </a:spcBef>
              <a:spcAft>
                <a:spcPts val="600"/>
              </a:spcAft>
            </a:pPr>
            <a:r>
              <a:rPr lang="fr-FR" sz="2400" dirty="0"/>
              <a:t>July 1997:  IRA </a:t>
            </a:r>
            <a:r>
              <a:rPr lang="fr-FR" sz="2400" dirty="0" err="1"/>
              <a:t>ceasefire</a:t>
            </a:r>
            <a:r>
              <a:rPr lang="en-US" sz="2400" dirty="0"/>
              <a:t> </a:t>
            </a:r>
          </a:p>
          <a:p>
            <a:pPr algn="just">
              <a:spcBef>
                <a:spcPts val="0"/>
              </a:spcBef>
              <a:spcAft>
                <a:spcPts val="600"/>
              </a:spcAft>
            </a:pPr>
            <a:r>
              <a:rPr lang="en-US" sz="2400" dirty="0"/>
              <a:t>Sept 1997: Sinn Fein readmitted to the talks</a:t>
            </a:r>
          </a:p>
          <a:p>
            <a:pPr algn="just">
              <a:spcBef>
                <a:spcPts val="0"/>
              </a:spcBef>
              <a:spcAft>
                <a:spcPts val="600"/>
              </a:spcAft>
            </a:pPr>
            <a:r>
              <a:rPr lang="en-US" sz="2400" dirty="0"/>
              <a:t>Main protagonists: Tony Blair (British PM), Bertie Ahern (Irish Taoiseach) &amp; George Mitchell</a:t>
            </a:r>
            <a:endParaRPr lang="fr-FR" sz="2400" dirty="0"/>
          </a:p>
        </p:txBody>
      </p:sp>
      <p:sp>
        <p:nvSpPr>
          <p:cNvPr id="5" name="Rectangle 4">
            <a:extLst>
              <a:ext uri="{FF2B5EF4-FFF2-40B4-BE49-F238E27FC236}">
                <a16:creationId xmlns:a16="http://schemas.microsoft.com/office/drawing/2014/main" id="{124AE494-8F2E-4089-AB3D-0081506C8ABA}"/>
              </a:ext>
            </a:extLst>
          </p:cNvPr>
          <p:cNvSpPr/>
          <p:nvPr/>
        </p:nvSpPr>
        <p:spPr>
          <a:xfrm>
            <a:off x="-381993" y="139791"/>
            <a:ext cx="8711039" cy="523220"/>
          </a:xfrm>
          <a:prstGeom prst="rect">
            <a:avLst/>
          </a:prstGeom>
        </p:spPr>
        <p:txBody>
          <a:bodyPr wrap="square">
            <a:spAutoFit/>
          </a:bodyPr>
          <a:lstStyle/>
          <a:p>
            <a:pPr lvl="1">
              <a:spcBef>
                <a:spcPct val="0"/>
              </a:spcBef>
            </a:pPr>
            <a:r>
              <a:rPr lang="fr-FR" sz="2800" dirty="0" err="1">
                <a:solidFill>
                  <a:schemeClr val="accent1"/>
                </a:solidFill>
              </a:rPr>
              <a:t>Towards</a:t>
            </a:r>
            <a:r>
              <a:rPr lang="fr-FR" sz="2800" dirty="0">
                <a:solidFill>
                  <a:schemeClr val="accent1"/>
                </a:solidFill>
              </a:rPr>
              <a:t> the Good Friday Agreement</a:t>
            </a:r>
            <a:endParaRPr lang="en-US" sz="2800" dirty="0">
              <a:solidFill>
                <a:schemeClr val="accent1"/>
              </a:solidFill>
            </a:endParaRPr>
          </a:p>
        </p:txBody>
      </p:sp>
      <p:pic>
        <p:nvPicPr>
          <p:cNvPr id="7170" name="Picture 2" descr="George J. Mitchell - Wikipedia">
            <a:extLst>
              <a:ext uri="{FF2B5EF4-FFF2-40B4-BE49-F238E27FC236}">
                <a16:creationId xmlns:a16="http://schemas.microsoft.com/office/drawing/2014/main" id="{78C1FDD3-894F-40A2-BE40-114510B4E2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6662" y="233912"/>
            <a:ext cx="4895338" cy="642206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6118855-3F76-3345-97FF-EF5133E53E12}"/>
              </a:ext>
            </a:extLst>
          </p:cNvPr>
          <p:cNvPicPr>
            <a:picLocks noChangeAspect="1"/>
          </p:cNvPicPr>
          <p:nvPr/>
        </p:nvPicPr>
        <p:blipFill>
          <a:blip r:embed="rId3"/>
          <a:stretch>
            <a:fillRect/>
          </a:stretch>
        </p:blipFill>
        <p:spPr>
          <a:xfrm>
            <a:off x="7296662" y="15944"/>
            <a:ext cx="4895600" cy="6858000"/>
          </a:xfrm>
          <a:prstGeom prst="rect">
            <a:avLst/>
          </a:prstGeom>
        </p:spPr>
      </p:pic>
      <p:pic>
        <p:nvPicPr>
          <p:cNvPr id="7172" name="Picture 4" descr="Boris will ruin us all': Bertie Ahern | Meath Chronicle">
            <a:extLst>
              <a:ext uri="{FF2B5EF4-FFF2-40B4-BE49-F238E27FC236}">
                <a16:creationId xmlns:a16="http://schemas.microsoft.com/office/drawing/2014/main" id="{6CBEDCC2-1E3A-4406-BE32-B5EECBD869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0348"/>
          <a:stretch/>
        </p:blipFill>
        <p:spPr bwMode="auto">
          <a:xfrm>
            <a:off x="7364705" y="0"/>
            <a:ext cx="4759251"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C70A6E37-AD95-4199-9B29-AFF1305C7F1A}"/>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393529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0B1370A0-43A8-4E2C-9606-7DDD141BB30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8690" y="763522"/>
            <a:ext cx="8594619" cy="35851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contenu 2"/>
          <p:cNvSpPr>
            <a:spLocks noGrp="1"/>
          </p:cNvSpPr>
          <p:nvPr>
            <p:ph idx="1"/>
          </p:nvPr>
        </p:nvSpPr>
        <p:spPr>
          <a:xfrm>
            <a:off x="21263" y="63798"/>
            <a:ext cx="11854523" cy="6624736"/>
          </a:xfrm>
        </p:spPr>
        <p:txBody>
          <a:bodyPr>
            <a:noAutofit/>
          </a:bodyPr>
          <a:lstStyle/>
          <a:p>
            <a:pPr marL="0" indent="0" algn="just">
              <a:spcBef>
                <a:spcPts val="0"/>
              </a:spcBef>
              <a:spcAft>
                <a:spcPts val="600"/>
              </a:spcAft>
              <a:buNone/>
            </a:pPr>
            <a:endParaRPr lang="en-US" sz="2400" dirty="0"/>
          </a:p>
          <a:p>
            <a:pPr>
              <a:spcAft>
                <a:spcPts val="600"/>
              </a:spcAft>
            </a:pPr>
            <a:r>
              <a:rPr lang="en-US" sz="2400" dirty="0"/>
              <a:t>“Three Strands” determining:</a:t>
            </a:r>
          </a:p>
          <a:p>
            <a:pPr lvl="1">
              <a:spcBef>
                <a:spcPts val="0"/>
              </a:spcBef>
            </a:pPr>
            <a:r>
              <a:rPr lang="en-US" dirty="0"/>
              <a:t>The status and system of government of Northern Ireland within the United Kingdom. (Strand 1)</a:t>
            </a:r>
          </a:p>
          <a:p>
            <a:pPr lvl="1">
              <a:spcBef>
                <a:spcPts val="0"/>
              </a:spcBef>
            </a:pPr>
            <a:r>
              <a:rPr lang="en-US" dirty="0"/>
              <a:t>The relationship between Northern Ireland and the Republic of Ireland. (Strand 2)</a:t>
            </a:r>
          </a:p>
          <a:p>
            <a:pPr lvl="1">
              <a:spcBef>
                <a:spcPts val="0"/>
              </a:spcBef>
            </a:pPr>
            <a:r>
              <a:rPr lang="en-US" dirty="0"/>
              <a:t>The relationship between the Republic of Ireland and the United Kingdom. (Strand 3)</a:t>
            </a:r>
            <a:endParaRPr lang="en-US" sz="2400" dirty="0"/>
          </a:p>
          <a:p>
            <a:pPr>
              <a:spcAft>
                <a:spcPts val="600"/>
              </a:spcAft>
            </a:pPr>
            <a:r>
              <a:rPr lang="en-US" sz="2400" dirty="0"/>
              <a:t>The agreement acknowledged the legitimacy of two contradictory claims:</a:t>
            </a:r>
          </a:p>
          <a:p>
            <a:pPr lvl="1">
              <a:spcBef>
                <a:spcPts val="0"/>
              </a:spcBef>
            </a:pPr>
            <a:r>
              <a:rPr lang="en-US" dirty="0"/>
              <a:t>the majority of the people of Northern Ireland wished to remain a part of the United Kingdom;</a:t>
            </a:r>
          </a:p>
          <a:p>
            <a:pPr lvl="1">
              <a:spcBef>
                <a:spcPts val="0"/>
              </a:spcBef>
            </a:pPr>
            <a:r>
              <a:rPr lang="en-US" dirty="0"/>
              <a:t>a substantial section of the people of Northern Ireland, and the majority of the people of the island of Ireland, wished to bring about a united Ireland.</a:t>
            </a:r>
          </a:p>
          <a:p>
            <a:pPr>
              <a:spcAft>
                <a:spcPts val="600"/>
              </a:spcAft>
            </a:pPr>
            <a:r>
              <a:rPr lang="en-US" sz="2400" dirty="0"/>
              <a:t>The Agreement recognized</a:t>
            </a:r>
          </a:p>
          <a:p>
            <a:pPr lvl="1">
              <a:spcBef>
                <a:spcPts val="0"/>
              </a:spcBef>
            </a:pPr>
            <a:r>
              <a:rPr lang="en-US" dirty="0"/>
              <a:t>that Northern Ireland = part of the United Kingdom until a majority of the people both of Northern Ireland and of the Republic of Ireland wished otherwise, in which case Brit. &amp; Irish </a:t>
            </a:r>
            <a:r>
              <a:rPr lang="en-US" dirty="0" err="1"/>
              <a:t>govs</a:t>
            </a:r>
            <a:r>
              <a:rPr lang="en-US" dirty="0"/>
              <a:t> = “binding obligation" to implement that choice.</a:t>
            </a:r>
          </a:p>
          <a:p>
            <a:pPr lvl="1">
              <a:spcBef>
                <a:spcPts val="0"/>
              </a:spcBef>
              <a:spcAft>
                <a:spcPts val="600"/>
              </a:spcAft>
            </a:pPr>
            <a:r>
              <a:rPr lang="en-US" dirty="0"/>
              <a:t>the right of "the people of Northern Ireland" to "identify themselves and be accepted as Irish or British, or both" (as well as their right to hold British or Irish citizenship or both)</a:t>
            </a:r>
          </a:p>
          <a:p>
            <a:pPr algn="just">
              <a:spcBef>
                <a:spcPts val="0"/>
              </a:spcBef>
              <a:spcAft>
                <a:spcPts val="600"/>
              </a:spcAft>
            </a:pPr>
            <a:r>
              <a:rPr lang="en-US" sz="2400" dirty="0"/>
              <a:t>The Agreement also imposes</a:t>
            </a:r>
          </a:p>
          <a:p>
            <a:pPr lvl="1" algn="just">
              <a:spcBef>
                <a:spcPts val="0"/>
              </a:spcBef>
            </a:pPr>
            <a:r>
              <a:rPr lang="en-US" dirty="0"/>
              <a:t>The decommissioning of weapons held by paramilitary groups</a:t>
            </a:r>
          </a:p>
          <a:p>
            <a:pPr lvl="1">
              <a:spcBef>
                <a:spcPts val="0"/>
              </a:spcBef>
              <a:spcAft>
                <a:spcPts val="600"/>
              </a:spcAft>
            </a:pPr>
            <a:r>
              <a:rPr lang="en-US" dirty="0"/>
              <a:t>The respect of equality &amp; human rights</a:t>
            </a:r>
          </a:p>
          <a:p>
            <a:pPr algn="just">
              <a:spcBef>
                <a:spcPts val="0"/>
              </a:spcBef>
              <a:spcAft>
                <a:spcPts val="600"/>
              </a:spcAft>
            </a:pPr>
            <a:r>
              <a:rPr lang="en-US" sz="2400" dirty="0"/>
              <a:t>May 1998: Agreement approved in a referendum</a:t>
            </a:r>
          </a:p>
          <a:p>
            <a:pPr marL="0" indent="0" algn="just">
              <a:spcBef>
                <a:spcPts val="0"/>
              </a:spcBef>
              <a:spcAft>
                <a:spcPts val="600"/>
              </a:spcAft>
              <a:buNone/>
            </a:pPr>
            <a:endParaRPr lang="en-US" sz="1400" dirty="0"/>
          </a:p>
        </p:txBody>
      </p:sp>
      <p:sp>
        <p:nvSpPr>
          <p:cNvPr id="6" name="Rectangle 5">
            <a:extLst>
              <a:ext uri="{FF2B5EF4-FFF2-40B4-BE49-F238E27FC236}">
                <a16:creationId xmlns:a16="http://schemas.microsoft.com/office/drawing/2014/main" id="{5EEAD163-2836-4AA3-9B5F-6AE06FD712BD}"/>
              </a:ext>
            </a:extLst>
          </p:cNvPr>
          <p:cNvSpPr/>
          <p:nvPr/>
        </p:nvSpPr>
        <p:spPr>
          <a:xfrm>
            <a:off x="-381994" y="65360"/>
            <a:ext cx="11854523" cy="461665"/>
          </a:xfrm>
          <a:prstGeom prst="rect">
            <a:avLst/>
          </a:prstGeom>
        </p:spPr>
        <p:txBody>
          <a:bodyPr wrap="square">
            <a:spAutoFit/>
          </a:bodyPr>
          <a:lstStyle/>
          <a:p>
            <a:pPr lvl="1">
              <a:spcBef>
                <a:spcPct val="0"/>
              </a:spcBef>
            </a:pPr>
            <a:r>
              <a:rPr lang="fr-FR" sz="2400" dirty="0">
                <a:solidFill>
                  <a:schemeClr val="accent1"/>
                </a:solidFill>
              </a:rPr>
              <a:t>10th April 1998: The Good Friday Agreement (/’Belfast Agreement’)</a:t>
            </a:r>
            <a:endParaRPr lang="en-US" sz="2400" dirty="0">
              <a:solidFill>
                <a:schemeClr val="accent1"/>
              </a:solidFill>
            </a:endParaRPr>
          </a:p>
        </p:txBody>
      </p:sp>
      <p:sp>
        <p:nvSpPr>
          <p:cNvPr id="7" name="ZoneTexte 6">
            <a:extLst>
              <a:ext uri="{FF2B5EF4-FFF2-40B4-BE49-F238E27FC236}">
                <a16:creationId xmlns:a16="http://schemas.microsoft.com/office/drawing/2014/main" id="{D3F4EF0D-4528-4B6D-90C6-9E20F1E6076C}"/>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114980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25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25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25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25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25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25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25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grpId="0" nodeType="withEffect">
                                  <p:stCondLst>
                                    <p:cond delay="25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grpId="0" nodeType="withEffect">
                                  <p:stCondLst>
                                    <p:cond delay="25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par>
                                <p:cTn id="35" presetID="1" presetClass="entr" presetSubtype="0" fill="hold" grpId="0" nodeType="withEffect">
                                  <p:stCondLst>
                                    <p:cond delay="25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88DBAF-6348-404F-AE0A-9CD08B1E3683}"/>
              </a:ext>
            </a:extLst>
          </p:cNvPr>
          <p:cNvSpPr>
            <a:spLocks noGrp="1"/>
          </p:cNvSpPr>
          <p:nvPr>
            <p:ph type="title"/>
          </p:nvPr>
        </p:nvSpPr>
        <p:spPr>
          <a:xfrm>
            <a:off x="491999" y="210620"/>
            <a:ext cx="9404723" cy="1400530"/>
          </a:xfrm>
        </p:spPr>
        <p:txBody>
          <a:bodyPr/>
          <a:lstStyle/>
          <a:p>
            <a:r>
              <a:rPr lang="fr-FR" dirty="0" err="1">
                <a:solidFill>
                  <a:schemeClr val="accent1"/>
                </a:solidFill>
              </a:rPr>
              <a:t>Northern</a:t>
            </a:r>
            <a:r>
              <a:rPr lang="fr-FR" dirty="0"/>
              <a:t> </a:t>
            </a:r>
            <a:r>
              <a:rPr lang="fr-FR" dirty="0">
                <a:solidFill>
                  <a:schemeClr val="accent1"/>
                </a:solidFill>
              </a:rPr>
              <a:t>Irish </a:t>
            </a:r>
            <a:r>
              <a:rPr lang="fr-FR" dirty="0" err="1">
                <a:solidFill>
                  <a:schemeClr val="accent1"/>
                </a:solidFill>
              </a:rPr>
              <a:t>Government</a:t>
            </a:r>
            <a:endParaRPr lang="fr-FR" dirty="0">
              <a:solidFill>
                <a:schemeClr val="accent1"/>
              </a:solidFill>
            </a:endParaRPr>
          </a:p>
        </p:txBody>
      </p:sp>
      <p:sp>
        <p:nvSpPr>
          <p:cNvPr id="3" name="Espace réservé du contenu 2">
            <a:extLst>
              <a:ext uri="{FF2B5EF4-FFF2-40B4-BE49-F238E27FC236}">
                <a16:creationId xmlns:a16="http://schemas.microsoft.com/office/drawing/2014/main" id="{2204AC5D-14D1-4C1F-9E81-16F78243F99A}"/>
              </a:ext>
            </a:extLst>
          </p:cNvPr>
          <p:cNvSpPr>
            <a:spLocks noGrp="1"/>
          </p:cNvSpPr>
          <p:nvPr>
            <p:ph idx="1"/>
          </p:nvPr>
        </p:nvSpPr>
        <p:spPr>
          <a:xfrm>
            <a:off x="254176" y="1323452"/>
            <a:ext cx="10139612" cy="5323928"/>
          </a:xfrm>
        </p:spPr>
        <p:txBody>
          <a:bodyPr>
            <a:normAutofit lnSpcReduction="10000"/>
          </a:bodyPr>
          <a:lstStyle/>
          <a:p>
            <a:r>
              <a:rPr lang="en-US" sz="2400" dirty="0"/>
              <a:t>Power-sharing principle: unionists (DUP) &amp; nationalists (Sinn Féin) must both participate in governing the region = ‘mutually inter-dependent’ system</a:t>
            </a:r>
          </a:p>
          <a:p>
            <a:r>
              <a:rPr lang="en-US" sz="2400" dirty="0"/>
              <a:t>First Minister (one party) and deputy First Minister (other party)</a:t>
            </a:r>
          </a:p>
          <a:p>
            <a:pPr lvl="1"/>
            <a:r>
              <a:rPr lang="en-US" sz="2000" dirty="0"/>
              <a:t>Since 2020: First Minister = DUP’s Arlene Foster + Deputy FM = SF’s Michelle O’Neill</a:t>
            </a:r>
          </a:p>
          <a:p>
            <a:r>
              <a:rPr lang="en-US" sz="2400" dirty="0"/>
              <a:t>‘</a:t>
            </a:r>
            <a:r>
              <a:rPr lang="en-US" sz="2400" dirty="0" err="1"/>
              <a:t>D’hont</a:t>
            </a:r>
            <a:r>
              <a:rPr lang="en-US" sz="2400" dirty="0"/>
              <a:t> formula’ to appoint ministers: </a:t>
            </a:r>
          </a:p>
          <a:p>
            <a:pPr marL="742950" lvl="2" indent="-342900">
              <a:spcBef>
                <a:spcPts val="0"/>
              </a:spcBef>
            </a:pPr>
            <a:r>
              <a:rPr lang="en-US" sz="2000" dirty="0"/>
              <a:t>ministerial portfolios are divided among the parties in proportion to their strength in the Assembly</a:t>
            </a:r>
          </a:p>
          <a:p>
            <a:pPr marL="742950" lvl="2" indent="-342900">
              <a:spcBef>
                <a:spcPts val="0"/>
              </a:spcBef>
            </a:pPr>
            <a:r>
              <a:rPr lang="en-US" sz="2000" dirty="0"/>
              <a:t>Exception: Minister of Justice, elected by a cross-community vote in the NIA </a:t>
            </a:r>
          </a:p>
          <a:p>
            <a:pPr marL="742950" lvl="2" indent="-342900">
              <a:spcBef>
                <a:spcPts val="0"/>
              </a:spcBef>
            </a:pPr>
            <a:r>
              <a:rPr lang="en-US" sz="2000" dirty="0"/>
              <a:t>NI Executive is answerable to the Assembly</a:t>
            </a:r>
          </a:p>
          <a:p>
            <a:pPr marL="342900" lvl="1" indent="-342900"/>
            <a:r>
              <a:rPr lang="en-US" sz="2400" dirty="0"/>
              <a:t>Ministers have to participate fully in </a:t>
            </a:r>
          </a:p>
          <a:p>
            <a:pPr marL="742950" lvl="2" indent="-342900">
              <a:spcBef>
                <a:spcPts val="0"/>
              </a:spcBef>
            </a:pPr>
            <a:r>
              <a:rPr lang="en-US" sz="2000" dirty="0"/>
              <a:t>the devolved Executive</a:t>
            </a:r>
          </a:p>
          <a:p>
            <a:pPr marL="742950" lvl="2" indent="-342900">
              <a:spcBef>
                <a:spcPts val="0"/>
              </a:spcBef>
            </a:pPr>
            <a:r>
              <a:rPr lang="en-US" sz="2000" dirty="0"/>
              <a:t>the North/South Ministerial Council </a:t>
            </a:r>
          </a:p>
          <a:p>
            <a:pPr marL="742950" lvl="2" indent="-342900">
              <a:spcBef>
                <a:spcPts val="0"/>
              </a:spcBef>
            </a:pPr>
            <a:r>
              <a:rPr lang="en-US" sz="2000" dirty="0"/>
              <a:t> the British-Irish Council</a:t>
            </a:r>
            <a:endParaRPr lang="fr-FR" sz="2000" dirty="0"/>
          </a:p>
        </p:txBody>
      </p:sp>
      <p:pic>
        <p:nvPicPr>
          <p:cNvPr id="4" name="Picture 2">
            <a:extLst>
              <a:ext uri="{FF2B5EF4-FFF2-40B4-BE49-F238E27FC236}">
                <a16:creationId xmlns:a16="http://schemas.microsoft.com/office/drawing/2014/main" id="{C06B1D02-EC36-4F1B-BD26-DE4356DF9D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3788" y="852750"/>
            <a:ext cx="1799005" cy="21164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ichelle O'Neill | Sinn Féin">
            <a:extLst>
              <a:ext uri="{FF2B5EF4-FFF2-40B4-BE49-F238E27FC236}">
                <a16:creationId xmlns:a16="http://schemas.microsoft.com/office/drawing/2014/main" id="{73E5E761-4788-4D1C-8391-F7C9E408804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93789" y="3102793"/>
            <a:ext cx="1797496" cy="2615421"/>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21F7CFFE-B719-4A69-A531-2B89D53C9F59}"/>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9675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97259-2C39-5B44-B7FB-FB6CFB8436F7}"/>
              </a:ext>
            </a:extLst>
          </p:cNvPr>
          <p:cNvSpPr>
            <a:spLocks noGrp="1"/>
          </p:cNvSpPr>
          <p:nvPr>
            <p:ph type="title"/>
          </p:nvPr>
        </p:nvSpPr>
        <p:spPr>
          <a:xfrm>
            <a:off x="-1177929" y="196056"/>
            <a:ext cx="11673444" cy="936104"/>
          </a:xfrm>
        </p:spPr>
        <p:txBody>
          <a:bodyPr>
            <a:normAutofit/>
          </a:bodyPr>
          <a:lstStyle/>
          <a:p>
            <a:pPr algn="ctr"/>
            <a:r>
              <a:rPr lang="en-US" dirty="0">
                <a:solidFill>
                  <a:schemeClr val="accent1"/>
                </a:solidFill>
              </a:rPr>
              <a:t>Northern Irish Assembly/Stormont</a:t>
            </a:r>
            <a:endParaRPr lang="en-US" sz="3600" dirty="0">
              <a:solidFill>
                <a:schemeClr val="accent1"/>
              </a:solidFill>
            </a:endParaRPr>
          </a:p>
        </p:txBody>
      </p:sp>
      <p:sp>
        <p:nvSpPr>
          <p:cNvPr id="5" name="Title 1">
            <a:extLst>
              <a:ext uri="{FF2B5EF4-FFF2-40B4-BE49-F238E27FC236}">
                <a16:creationId xmlns:a16="http://schemas.microsoft.com/office/drawing/2014/main" id="{0542E738-ACDC-C643-9152-C6B4B9C5E29F}"/>
              </a:ext>
            </a:extLst>
          </p:cNvPr>
          <p:cNvSpPr txBox="1">
            <a:spLocks/>
          </p:cNvSpPr>
          <p:nvPr/>
        </p:nvSpPr>
        <p:spPr>
          <a:xfrm>
            <a:off x="3136563" y="5744459"/>
            <a:ext cx="11673444" cy="77913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Helvetica" charset="0"/>
                <a:ea typeface="Helvetica" charset="0"/>
                <a:cs typeface="Helvetica" charset="0"/>
              </a:defRPr>
            </a:lvl1pPr>
          </a:lstStyle>
          <a:p>
            <a:pPr algn="ctr"/>
            <a:endParaRPr lang="en-US" sz="2800" dirty="0"/>
          </a:p>
        </p:txBody>
      </p:sp>
      <p:sp>
        <p:nvSpPr>
          <p:cNvPr id="10" name="Espace réservé du contenu 9">
            <a:extLst>
              <a:ext uri="{FF2B5EF4-FFF2-40B4-BE49-F238E27FC236}">
                <a16:creationId xmlns:a16="http://schemas.microsoft.com/office/drawing/2014/main" id="{E2B45367-5156-4E5B-974C-AB1EE7AEF02B}"/>
              </a:ext>
            </a:extLst>
          </p:cNvPr>
          <p:cNvSpPr>
            <a:spLocks noGrp="1"/>
          </p:cNvSpPr>
          <p:nvPr>
            <p:ph idx="1"/>
          </p:nvPr>
        </p:nvSpPr>
        <p:spPr>
          <a:xfrm>
            <a:off x="86124" y="1340493"/>
            <a:ext cx="8946541" cy="5725840"/>
          </a:xfrm>
        </p:spPr>
        <p:txBody>
          <a:bodyPr>
            <a:noAutofit/>
          </a:bodyPr>
          <a:lstStyle/>
          <a:p>
            <a:pPr algn="just"/>
            <a:r>
              <a:rPr lang="en-US" sz="2400" dirty="0"/>
              <a:t>Established by the Northern Ireland Act of 1998</a:t>
            </a:r>
            <a:endParaRPr lang="fr-FR" sz="2400" dirty="0"/>
          </a:p>
          <a:p>
            <a:pPr algn="just"/>
            <a:r>
              <a:rPr lang="en-US" sz="2400" dirty="0"/>
              <a:t>Devolved legislature of NI =&gt; devolved &amp; restricted matters</a:t>
            </a:r>
          </a:p>
          <a:p>
            <a:pPr algn="just"/>
            <a:r>
              <a:rPr lang="en-US" sz="2400" dirty="0"/>
              <a:t>Unicameral</a:t>
            </a:r>
          </a:p>
          <a:p>
            <a:pPr algn="just"/>
            <a:r>
              <a:rPr lang="en-US" sz="2400" dirty="0"/>
              <a:t>18 constituencies; 90 seats </a:t>
            </a:r>
          </a:p>
          <a:p>
            <a:pPr algn="just"/>
            <a:r>
              <a:rPr lang="en-US" sz="2400" dirty="0"/>
              <a:t>90 MLAs (Members of the Legislative Assembly / </a:t>
            </a:r>
            <a:r>
              <a:rPr lang="ga-IE" sz="2400" dirty="0"/>
              <a:t>Comhaltaí den Tionól Reachtach</a:t>
            </a:r>
            <a:r>
              <a:rPr lang="en-US" sz="2400" dirty="0"/>
              <a:t>)</a:t>
            </a:r>
          </a:p>
          <a:p>
            <a:pPr algn="just"/>
            <a:r>
              <a:rPr lang="en-US" sz="2400" dirty="0"/>
              <a:t>Proportional representation</a:t>
            </a:r>
          </a:p>
          <a:p>
            <a:pPr algn="just"/>
            <a:r>
              <a:rPr lang="en-US" sz="2400" dirty="0"/>
              <a:t>Some executive positions &amp; contentious motions require a cross-community vote to be approved</a:t>
            </a:r>
          </a:p>
          <a:p>
            <a:pPr marL="0" indent="0" algn="just">
              <a:buNone/>
            </a:pPr>
            <a:endParaRPr lang="fr-FR" sz="2400" dirty="0"/>
          </a:p>
        </p:txBody>
      </p:sp>
      <p:pic>
        <p:nvPicPr>
          <p:cNvPr id="8194" name="Picture 2" descr="Coat of arms or logo">
            <a:extLst>
              <a:ext uri="{FF2B5EF4-FFF2-40B4-BE49-F238E27FC236}">
                <a16:creationId xmlns:a16="http://schemas.microsoft.com/office/drawing/2014/main" id="{7F7AC4DD-CB34-4F33-809C-11D9BC436A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3427" y="0"/>
            <a:ext cx="2379713" cy="1959764"/>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05807FAC-7C4C-4C8F-B9FE-FEB21756741B}"/>
              </a:ext>
            </a:extLst>
          </p:cNvPr>
          <p:cNvPicPr>
            <a:picLocks noChangeAspect="1"/>
          </p:cNvPicPr>
          <p:nvPr/>
        </p:nvPicPr>
        <p:blipFill rotWithShape="1">
          <a:blip r:embed="rId4"/>
          <a:srcRect l="72472" t="19855" r="3110" b="8217"/>
          <a:stretch/>
        </p:blipFill>
        <p:spPr>
          <a:xfrm>
            <a:off x="9224704" y="1925188"/>
            <a:ext cx="2977160" cy="4932812"/>
          </a:xfrm>
          <a:prstGeom prst="rect">
            <a:avLst/>
          </a:prstGeom>
        </p:spPr>
      </p:pic>
      <p:sp>
        <p:nvSpPr>
          <p:cNvPr id="7" name="ZoneTexte 6">
            <a:extLst>
              <a:ext uri="{FF2B5EF4-FFF2-40B4-BE49-F238E27FC236}">
                <a16:creationId xmlns:a16="http://schemas.microsoft.com/office/drawing/2014/main" id="{76D988EA-9392-40FB-9846-B11EFB0AAAF0}"/>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15609292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4C1EA2-751C-6C44-B328-911229A4B393}"/>
              </a:ext>
            </a:extLst>
          </p:cNvPr>
          <p:cNvSpPr>
            <a:spLocks noGrp="1"/>
          </p:cNvSpPr>
          <p:nvPr>
            <p:ph idx="1"/>
          </p:nvPr>
        </p:nvSpPr>
        <p:spPr>
          <a:xfrm>
            <a:off x="0" y="1306821"/>
            <a:ext cx="11969393" cy="5443300"/>
          </a:xfrm>
        </p:spPr>
        <p:txBody>
          <a:bodyPr>
            <a:normAutofit lnSpcReduction="10000"/>
          </a:bodyPr>
          <a:lstStyle/>
          <a:p>
            <a:r>
              <a:rPr lang="en-US" dirty="0"/>
              <a:t>5 suspensions, incl. 3 very short ones (2000, 2001x2) and two longer ones:</a:t>
            </a:r>
          </a:p>
          <a:p>
            <a:r>
              <a:rPr lang="en-US" dirty="0"/>
              <a:t>14 October 2002 – 7 May 2007 : disagreement on formation of the executive</a:t>
            </a:r>
          </a:p>
          <a:p>
            <a:pPr lvl="1"/>
            <a:r>
              <a:rPr lang="en-US" dirty="0"/>
              <a:t>Unionist withdrawal =&gt; suspension</a:t>
            </a:r>
          </a:p>
          <a:p>
            <a:pPr lvl="1"/>
            <a:r>
              <a:rPr lang="en-US" dirty="0"/>
              <a:t>Direct rule from London</a:t>
            </a:r>
          </a:p>
          <a:p>
            <a:pPr lvl="1"/>
            <a:r>
              <a:rPr lang="en-US" dirty="0"/>
              <a:t>2006: Saint Andrew’s agreement: DUP &amp; SF agreed to power-sharing =&gt; Ian Paisley (DUP) as First Minister and Martin McGuinness as deputy First Minister (SF). First Assembly to complete a term.</a:t>
            </a:r>
          </a:p>
          <a:p>
            <a:r>
              <a:rPr lang="en-US" dirty="0"/>
              <a:t>9 January 2017 – 11 January 2020: new breakdown</a:t>
            </a:r>
          </a:p>
          <a:p>
            <a:pPr lvl="1"/>
            <a:r>
              <a:rPr lang="fr-FR" dirty="0" err="1"/>
              <a:t>Renewable</a:t>
            </a:r>
            <a:r>
              <a:rPr lang="fr-FR" dirty="0"/>
              <a:t> </a:t>
            </a:r>
            <a:r>
              <a:rPr lang="fr-FR" dirty="0" err="1"/>
              <a:t>Heat</a:t>
            </a:r>
            <a:r>
              <a:rPr lang="fr-FR" dirty="0"/>
              <a:t> </a:t>
            </a:r>
            <a:r>
              <a:rPr lang="fr-FR" dirty="0" err="1"/>
              <a:t>Incentive</a:t>
            </a:r>
            <a:r>
              <a:rPr lang="fr-FR" dirty="0"/>
              <a:t> </a:t>
            </a:r>
            <a:r>
              <a:rPr lang="fr-FR" dirty="0" err="1"/>
              <a:t>scandal</a:t>
            </a:r>
            <a:r>
              <a:rPr lang="fr-FR" dirty="0"/>
              <a:t> </a:t>
            </a:r>
            <a:r>
              <a:rPr lang="fr-FR" dirty="0" err="1"/>
              <a:t>involving</a:t>
            </a:r>
            <a:r>
              <a:rPr lang="fr-FR" dirty="0"/>
              <a:t> DUP First </a:t>
            </a:r>
            <a:r>
              <a:rPr lang="fr-FR" dirty="0" err="1"/>
              <a:t>Minister</a:t>
            </a:r>
            <a:r>
              <a:rPr lang="fr-FR" dirty="0"/>
              <a:t> </a:t>
            </a:r>
            <a:r>
              <a:rPr lang="fr-FR" dirty="0" err="1"/>
              <a:t>Arlene</a:t>
            </a:r>
            <a:r>
              <a:rPr lang="fr-FR" dirty="0"/>
              <a:t> Foster</a:t>
            </a:r>
            <a:endParaRPr lang="en-US" dirty="0"/>
          </a:p>
          <a:p>
            <a:pPr lvl="1"/>
            <a:r>
              <a:rPr lang="en-US" dirty="0"/>
              <a:t>Resignation of Sinn Féin Deputy First Minister Martin McGuinness in protest =&gt; Foster removed from position</a:t>
            </a:r>
          </a:p>
          <a:p>
            <a:pPr lvl="1"/>
            <a:r>
              <a:rPr lang="en-US" dirty="0"/>
              <a:t>Elections in 2017 but failure to form an Executive (disagreements bet DUP &amp; SF over social issues ex. abortion, official status of the Irish language, same-sex marriage)</a:t>
            </a:r>
          </a:p>
          <a:p>
            <a:pPr lvl="1"/>
            <a:r>
              <a:rPr lang="en-US" dirty="0"/>
              <a:t>Eventual restoration in 2020</a:t>
            </a:r>
          </a:p>
          <a:p>
            <a:pPr marL="342900" lvl="1" indent="-342900"/>
            <a:r>
              <a:rPr lang="en-US" sz="2100" dirty="0"/>
              <a:t>Towards a new suspension? Feb 2021: DUP MLAs threatened to bring down the Assembly in protest at the Brexit deal setting a NI/UK border in the Irish Sea (‘NI Protocol’)</a:t>
            </a:r>
          </a:p>
        </p:txBody>
      </p:sp>
      <p:sp>
        <p:nvSpPr>
          <p:cNvPr id="6" name="Title 1">
            <a:extLst>
              <a:ext uri="{FF2B5EF4-FFF2-40B4-BE49-F238E27FC236}">
                <a16:creationId xmlns:a16="http://schemas.microsoft.com/office/drawing/2014/main" id="{6FEBC83E-5D7E-4750-A366-D46746DD42A0}"/>
              </a:ext>
            </a:extLst>
          </p:cNvPr>
          <p:cNvSpPr txBox="1">
            <a:spLocks/>
          </p:cNvSpPr>
          <p:nvPr/>
        </p:nvSpPr>
        <p:spPr>
          <a:xfrm>
            <a:off x="0" y="252072"/>
            <a:ext cx="10002355" cy="9361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solidFill>
                  <a:schemeClr val="accent1"/>
                </a:solidFill>
              </a:rPr>
              <a:t>Northern Irish Assembly/Stormont</a:t>
            </a:r>
            <a:endParaRPr lang="en-US" sz="3600" dirty="0">
              <a:solidFill>
                <a:schemeClr val="accent1"/>
              </a:solidFill>
            </a:endParaRPr>
          </a:p>
        </p:txBody>
      </p:sp>
      <p:pic>
        <p:nvPicPr>
          <p:cNvPr id="8" name="Picture 2">
            <a:extLst>
              <a:ext uri="{FF2B5EF4-FFF2-40B4-BE49-F238E27FC236}">
                <a16:creationId xmlns:a16="http://schemas.microsoft.com/office/drawing/2014/main" id="{7E1D77A4-35CD-4142-9F15-06A8A41C46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538" y="266991"/>
            <a:ext cx="161925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D6E34B6B-F45D-4F0F-9715-BCAA762FA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67" b="14058"/>
          <a:stretch/>
        </p:blipFill>
        <p:spPr bwMode="auto">
          <a:xfrm>
            <a:off x="10494961" y="266991"/>
            <a:ext cx="1697039"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334E2CE7-94D7-4DFE-929D-E9D31277BBD2}"/>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229896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7971" y="1545511"/>
            <a:ext cx="6472720" cy="5574007"/>
          </a:xfrm>
        </p:spPr>
        <p:txBody>
          <a:bodyPr>
            <a:noAutofit/>
          </a:bodyPr>
          <a:lstStyle/>
          <a:p>
            <a:pPr marL="0" indent="0" algn="just">
              <a:spcBef>
                <a:spcPts val="0"/>
              </a:spcBef>
              <a:spcAft>
                <a:spcPts val="600"/>
              </a:spcAft>
              <a:buNone/>
            </a:pPr>
            <a:endParaRPr lang="en-US" dirty="0"/>
          </a:p>
          <a:p>
            <a:pPr algn="just">
              <a:spcBef>
                <a:spcPts val="0"/>
              </a:spcBef>
              <a:spcAft>
                <a:spcPts val="600"/>
              </a:spcAft>
            </a:pPr>
            <a:r>
              <a:rPr lang="en-US" sz="2400" dirty="0"/>
              <a:t>1990s: Peace Agreement &amp; end of the ‘Troubles‘: relative peace =&gt; </a:t>
            </a:r>
          </a:p>
          <a:p>
            <a:pPr lvl="1" algn="just">
              <a:spcBef>
                <a:spcPts val="0"/>
              </a:spcBef>
              <a:spcAft>
                <a:spcPts val="600"/>
              </a:spcAft>
            </a:pPr>
            <a:r>
              <a:rPr lang="en-US" sz="2000" dirty="0"/>
              <a:t>cultural vitality, pride and optimism</a:t>
            </a:r>
          </a:p>
          <a:p>
            <a:pPr lvl="1" algn="just">
              <a:spcBef>
                <a:spcPts val="0"/>
              </a:spcBef>
              <a:spcAft>
                <a:spcPts val="600"/>
              </a:spcAft>
            </a:pPr>
            <a:r>
              <a:rPr lang="en-US" sz="2000" dirty="0"/>
              <a:t>economic development</a:t>
            </a:r>
          </a:p>
          <a:p>
            <a:pPr algn="just">
              <a:spcBef>
                <a:spcPts val="0"/>
              </a:spcBef>
              <a:spcAft>
                <a:spcPts val="600"/>
              </a:spcAft>
            </a:pPr>
            <a:r>
              <a:rPr lang="en-US" sz="2400" dirty="0"/>
              <a:t>IT industry (traditionally: shipbuilding, rope manufacture &amp; textiles)</a:t>
            </a:r>
          </a:p>
          <a:p>
            <a:pPr algn="just">
              <a:spcBef>
                <a:spcPts val="0"/>
              </a:spcBef>
              <a:spcAft>
                <a:spcPts val="600"/>
              </a:spcAft>
            </a:pPr>
            <a:r>
              <a:rPr lang="en-US" sz="2400" dirty="0"/>
              <a:t>Replaced by services:</a:t>
            </a:r>
          </a:p>
          <a:p>
            <a:pPr lvl="1" algn="just">
              <a:spcBef>
                <a:spcPts val="0"/>
              </a:spcBef>
              <a:spcAft>
                <a:spcPts val="600"/>
              </a:spcAft>
            </a:pPr>
            <a:r>
              <a:rPr lang="en-US" sz="2000" dirty="0"/>
              <a:t>Public sector (70% of the economy)</a:t>
            </a:r>
            <a:endParaRPr lang="fr-FR" sz="2000" dirty="0"/>
          </a:p>
          <a:p>
            <a:pPr lvl="1" algn="just">
              <a:spcBef>
                <a:spcPts val="0"/>
              </a:spcBef>
              <a:spcAft>
                <a:spcPts val="600"/>
              </a:spcAft>
            </a:pPr>
            <a:r>
              <a:rPr lang="fr-FR" sz="2000" dirty="0" err="1"/>
              <a:t>Tourism</a:t>
            </a:r>
            <a:r>
              <a:rPr lang="en-US" sz="2000" dirty="0"/>
              <a:t> (4.9% of NI’s GDP / over 40,000 jobs): landscapes &amp; castles, ‘Troubles tourism’, film tourism</a:t>
            </a:r>
          </a:p>
          <a:p>
            <a:pPr lvl="1" algn="just">
              <a:spcBef>
                <a:spcPts val="0"/>
              </a:spcBef>
              <a:spcAft>
                <a:spcPts val="600"/>
              </a:spcAft>
            </a:pPr>
            <a:r>
              <a:rPr lang="en-US" sz="2000" dirty="0"/>
              <a:t>Local film industry: </a:t>
            </a:r>
            <a:r>
              <a:rPr lang="en-US" sz="2000" i="1" dirty="0"/>
              <a:t>Game of Thrones, Derry Girls</a:t>
            </a:r>
            <a:endParaRPr lang="en-US" sz="2000" dirty="0"/>
          </a:p>
          <a:p>
            <a:pPr lvl="1" algn="just">
              <a:spcBef>
                <a:spcPts val="0"/>
              </a:spcBef>
              <a:spcAft>
                <a:spcPts val="600"/>
              </a:spcAft>
            </a:pPr>
            <a:endParaRPr lang="en-US" dirty="0"/>
          </a:p>
        </p:txBody>
      </p:sp>
      <p:sp>
        <p:nvSpPr>
          <p:cNvPr id="5" name="Titre 1">
            <a:extLst>
              <a:ext uri="{FF2B5EF4-FFF2-40B4-BE49-F238E27FC236}">
                <a16:creationId xmlns:a16="http://schemas.microsoft.com/office/drawing/2014/main" id="{42D68E64-1EA5-48AD-AE5E-9409731DC75B}"/>
              </a:ext>
            </a:extLst>
          </p:cNvPr>
          <p:cNvSpPr>
            <a:spLocks noGrp="1"/>
          </p:cNvSpPr>
          <p:nvPr>
            <p:ph type="title"/>
          </p:nvPr>
        </p:nvSpPr>
        <p:spPr>
          <a:xfrm>
            <a:off x="551384" y="190054"/>
            <a:ext cx="9793088" cy="706090"/>
          </a:xfrm>
        </p:spPr>
        <p:txBody>
          <a:bodyPr>
            <a:normAutofit fontScale="90000"/>
          </a:bodyPr>
          <a:lstStyle/>
          <a:p>
            <a:pPr algn="l"/>
            <a:r>
              <a:rPr lang="fr-FR" b="1" dirty="0"/>
              <a:t>3. </a:t>
            </a:r>
            <a:r>
              <a:rPr lang="fr-FR" b="1" dirty="0" err="1"/>
              <a:t>What</a:t>
            </a:r>
            <a:r>
              <a:rPr lang="fr-FR" b="1" dirty="0"/>
              <a:t> Future for </a:t>
            </a:r>
            <a:r>
              <a:rPr lang="fr-FR" b="1" dirty="0" err="1"/>
              <a:t>Northern</a:t>
            </a:r>
            <a:r>
              <a:rPr lang="fr-FR" b="1" dirty="0"/>
              <a:t> Ireland?</a:t>
            </a:r>
          </a:p>
        </p:txBody>
      </p:sp>
      <p:pic>
        <p:nvPicPr>
          <p:cNvPr id="4098" name="Picture 2" descr="Guided Day Tour: Giant's Causeway from Belfast 2021">
            <a:extLst>
              <a:ext uri="{FF2B5EF4-FFF2-40B4-BE49-F238E27FC236}">
                <a16:creationId xmlns:a16="http://schemas.microsoft.com/office/drawing/2014/main" id="{BE3667D2-2412-4F03-B1C9-1C18C5AE8B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9956" y="1739971"/>
            <a:ext cx="5402044" cy="360136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8852B2D-A1C4-EA4C-BB36-7C2C72B3A2D1}"/>
              </a:ext>
            </a:extLst>
          </p:cNvPr>
          <p:cNvPicPr>
            <a:picLocks noChangeAspect="1"/>
          </p:cNvPicPr>
          <p:nvPr/>
        </p:nvPicPr>
        <p:blipFill>
          <a:blip r:embed="rId3"/>
          <a:stretch>
            <a:fillRect/>
          </a:stretch>
        </p:blipFill>
        <p:spPr>
          <a:xfrm>
            <a:off x="6789956" y="1334000"/>
            <a:ext cx="5402044" cy="3682393"/>
          </a:xfrm>
          <a:prstGeom prst="rect">
            <a:avLst/>
          </a:prstGeom>
        </p:spPr>
      </p:pic>
      <p:pic>
        <p:nvPicPr>
          <p:cNvPr id="4100" name="Picture 4" descr="How Derry Girls became an instant sitcom classic | TV comedy | The Guardian">
            <a:extLst>
              <a:ext uri="{FF2B5EF4-FFF2-40B4-BE49-F238E27FC236}">
                <a16:creationId xmlns:a16="http://schemas.microsoft.com/office/drawing/2014/main" id="{E197AB04-E42E-46C0-BA75-15CA774D7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9956" y="1334000"/>
            <a:ext cx="5402045" cy="4051534"/>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0AC03312-9C4D-4DEC-872E-ACF8BF7FEF29}"/>
              </a:ext>
            </a:extLst>
          </p:cNvPr>
          <p:cNvSpPr txBox="1">
            <a:spLocks/>
          </p:cNvSpPr>
          <p:nvPr/>
        </p:nvSpPr>
        <p:spPr>
          <a:xfrm>
            <a:off x="97970" y="1068934"/>
            <a:ext cx="11673444" cy="9361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accent1"/>
                </a:solidFill>
              </a:rPr>
              <a:t>Northern Irish Economy</a:t>
            </a:r>
            <a:endParaRPr lang="en-US" sz="2800" dirty="0">
              <a:solidFill>
                <a:schemeClr val="accent1"/>
              </a:solidFill>
            </a:endParaRPr>
          </a:p>
        </p:txBody>
      </p:sp>
      <p:sp>
        <p:nvSpPr>
          <p:cNvPr id="8" name="ZoneTexte 7">
            <a:extLst>
              <a:ext uri="{FF2B5EF4-FFF2-40B4-BE49-F238E27FC236}">
                <a16:creationId xmlns:a16="http://schemas.microsoft.com/office/drawing/2014/main" id="{52D46504-1D0B-4FFA-8EA4-2FF9CBB38869}"/>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2862105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30627" y="1088740"/>
            <a:ext cx="8567058" cy="5225143"/>
          </a:xfrm>
        </p:spPr>
        <p:txBody>
          <a:bodyPr>
            <a:noAutofit/>
          </a:bodyPr>
          <a:lstStyle/>
          <a:p>
            <a:pPr algn="just">
              <a:spcBef>
                <a:spcPts val="0"/>
              </a:spcBef>
            </a:pPr>
            <a:r>
              <a:rPr lang="en-US" sz="2400" dirty="0"/>
              <a:t>Major role of the European Union</a:t>
            </a:r>
          </a:p>
          <a:p>
            <a:pPr lvl="1" algn="just">
              <a:spcBef>
                <a:spcPts val="0"/>
              </a:spcBef>
            </a:pPr>
            <a:r>
              <a:rPr lang="en-US" sz="2000" dirty="0"/>
              <a:t>In NI’s politics / 1998 peace process</a:t>
            </a:r>
          </a:p>
          <a:p>
            <a:pPr lvl="1" algn="just">
              <a:spcBef>
                <a:spcPts val="0"/>
              </a:spcBef>
            </a:pPr>
            <a:r>
              <a:rPr lang="en-US" sz="2000" dirty="0"/>
              <a:t>In NI’s economy</a:t>
            </a:r>
            <a:endParaRPr lang="en-US" sz="2400" dirty="0"/>
          </a:p>
          <a:p>
            <a:pPr lvl="2" algn="just">
              <a:spcBef>
                <a:spcPts val="0"/>
              </a:spcBef>
            </a:pPr>
            <a:r>
              <a:rPr lang="en-US" sz="2000" dirty="0"/>
              <a:t>€2.8bn in the last EU funding round</a:t>
            </a:r>
          </a:p>
          <a:p>
            <a:pPr lvl="2" algn="just">
              <a:spcBef>
                <a:spcPts val="0"/>
              </a:spcBef>
            </a:pPr>
            <a:r>
              <a:rPr lang="en-US" sz="2000" dirty="0"/>
              <a:t>€2.2bn more by 2020 </a:t>
            </a:r>
          </a:p>
          <a:p>
            <a:pPr lvl="2" algn="just">
              <a:spcBef>
                <a:spcPts val="0"/>
              </a:spcBef>
            </a:pPr>
            <a:r>
              <a:rPr lang="en-US" sz="2000" dirty="0"/>
              <a:t>90% of Northern Irish farmers’ income</a:t>
            </a:r>
          </a:p>
          <a:p>
            <a:pPr algn="just">
              <a:spcBef>
                <a:spcPts val="0"/>
              </a:spcBef>
            </a:pPr>
            <a:endParaRPr lang="en-US" sz="2400" dirty="0"/>
          </a:p>
          <a:p>
            <a:pPr algn="just">
              <a:spcBef>
                <a:spcPts val="0"/>
              </a:spcBef>
            </a:pPr>
            <a:r>
              <a:rPr lang="en-US" sz="2400" dirty="0"/>
              <a:t>Cross-border </a:t>
            </a:r>
            <a:r>
              <a:rPr lang="en-US" sz="2400" dirty="0" err="1"/>
              <a:t>programmes</a:t>
            </a:r>
            <a:r>
              <a:rPr lang="en-US" sz="2400" dirty="0"/>
              <a:t> </a:t>
            </a:r>
          </a:p>
          <a:p>
            <a:pPr lvl="1" algn="just">
              <a:spcBef>
                <a:spcPts val="0"/>
              </a:spcBef>
            </a:pPr>
            <a:r>
              <a:rPr lang="en-US" sz="2000" dirty="0" err="1"/>
              <a:t>Intertrade</a:t>
            </a:r>
            <a:r>
              <a:rPr lang="en-US" sz="2000" dirty="0"/>
              <a:t>, Peace and Tourism Ireland</a:t>
            </a:r>
          </a:p>
          <a:p>
            <a:pPr lvl="1" algn="just">
              <a:spcBef>
                <a:spcPts val="0"/>
              </a:spcBef>
            </a:pPr>
            <a:r>
              <a:rPr lang="en-US" sz="2000" dirty="0"/>
              <a:t>Erasmus </a:t>
            </a:r>
            <a:r>
              <a:rPr lang="en-US" sz="2000" dirty="0" err="1"/>
              <a:t>programme</a:t>
            </a:r>
            <a:endParaRPr lang="en-US" sz="2000" dirty="0"/>
          </a:p>
          <a:p>
            <a:pPr lvl="1" algn="just">
              <a:spcBef>
                <a:spcPts val="0"/>
              </a:spcBef>
            </a:pPr>
            <a:endParaRPr lang="en-US" sz="2400" dirty="0"/>
          </a:p>
          <a:p>
            <a:pPr algn="just">
              <a:spcBef>
                <a:spcPts val="0"/>
              </a:spcBef>
            </a:pPr>
            <a:r>
              <a:rPr lang="en-US" sz="2400" dirty="0"/>
              <a:t>Good integration in the EU</a:t>
            </a:r>
          </a:p>
          <a:p>
            <a:pPr algn="just">
              <a:spcBef>
                <a:spcPts val="0"/>
              </a:spcBef>
            </a:pPr>
            <a:endParaRPr lang="en-US" sz="2400" dirty="0"/>
          </a:p>
          <a:p>
            <a:pPr algn="just">
              <a:spcBef>
                <a:spcPts val="0"/>
              </a:spcBef>
            </a:pPr>
            <a:r>
              <a:rPr lang="en-US" sz="2400" dirty="0"/>
              <a:t>2016 Brexit vote</a:t>
            </a:r>
          </a:p>
          <a:p>
            <a:pPr lvl="1" algn="just">
              <a:spcBef>
                <a:spcPts val="0"/>
              </a:spcBef>
            </a:pPr>
            <a:r>
              <a:rPr lang="en-US" sz="2200" dirty="0"/>
              <a:t> </a:t>
            </a:r>
            <a:r>
              <a:rPr lang="en-US" sz="2000" dirty="0"/>
              <a:t>huge shock for NI</a:t>
            </a:r>
          </a:p>
          <a:p>
            <a:pPr lvl="1" algn="just">
              <a:spcBef>
                <a:spcPts val="0"/>
              </a:spcBef>
            </a:pPr>
            <a:r>
              <a:rPr lang="en-US" sz="2000" dirty="0"/>
              <a:t>55.7% vote to Remain in NI</a:t>
            </a:r>
            <a:endParaRPr lang="fr-FR" sz="2000" dirty="0"/>
          </a:p>
        </p:txBody>
      </p:sp>
      <p:pic>
        <p:nvPicPr>
          <p:cNvPr id="4" name="Picture 2">
            <a:extLst>
              <a:ext uri="{FF2B5EF4-FFF2-40B4-BE49-F238E27FC236}">
                <a16:creationId xmlns:a16="http://schemas.microsoft.com/office/drawing/2014/main" id="{49481494-2236-4C5C-8D76-961289B73D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46" t="17666" r="2316" b="295"/>
          <a:stretch/>
        </p:blipFill>
        <p:spPr bwMode="auto">
          <a:xfrm>
            <a:off x="6335729" y="1417157"/>
            <a:ext cx="5856271"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a:extLst>
              <a:ext uri="{FF2B5EF4-FFF2-40B4-BE49-F238E27FC236}">
                <a16:creationId xmlns:a16="http://schemas.microsoft.com/office/drawing/2014/main" id="{FB86989C-03C3-4B9C-800B-22893C234CAA}"/>
              </a:ext>
            </a:extLst>
          </p:cNvPr>
          <p:cNvSpPr txBox="1">
            <a:spLocks/>
          </p:cNvSpPr>
          <p:nvPr/>
        </p:nvSpPr>
        <p:spPr>
          <a:xfrm>
            <a:off x="130627" y="152636"/>
            <a:ext cx="11673444" cy="9361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accent1"/>
                </a:solidFill>
              </a:rPr>
              <a:t>Northern Ireland &amp; the EU</a:t>
            </a:r>
            <a:endParaRPr lang="en-US" sz="2800" dirty="0">
              <a:solidFill>
                <a:schemeClr val="accent1"/>
              </a:solidFill>
            </a:endParaRPr>
          </a:p>
        </p:txBody>
      </p:sp>
      <p:pic>
        <p:nvPicPr>
          <p:cNvPr id="6" name="Picture 2">
            <a:extLst>
              <a:ext uri="{FF2B5EF4-FFF2-40B4-BE49-F238E27FC236}">
                <a16:creationId xmlns:a16="http://schemas.microsoft.com/office/drawing/2014/main" id="{D93BF64E-0168-46FC-BE45-FAF09D68B9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9637"/>
          <a:stretch/>
        </p:blipFill>
        <p:spPr bwMode="auto">
          <a:xfrm>
            <a:off x="6988629" y="0"/>
            <a:ext cx="5203371" cy="6859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a:extLst>
              <a:ext uri="{FF2B5EF4-FFF2-40B4-BE49-F238E27FC236}">
                <a16:creationId xmlns:a16="http://schemas.microsoft.com/office/drawing/2014/main" id="{208780BE-7F02-450B-B91A-FE6957EC2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315" y="2301513"/>
            <a:ext cx="5359685" cy="4555733"/>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5F096903-692C-472C-B2DC-99859D9B47F3}"/>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1554809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30627" y="1284268"/>
            <a:ext cx="11673444" cy="5934802"/>
          </a:xfrm>
        </p:spPr>
        <p:txBody>
          <a:bodyPr>
            <a:noAutofit/>
          </a:bodyPr>
          <a:lstStyle/>
          <a:p>
            <a:pPr algn="just">
              <a:spcBef>
                <a:spcPts val="0"/>
              </a:spcBef>
            </a:pPr>
            <a:endParaRPr lang="en-US" sz="1100" dirty="0"/>
          </a:p>
          <a:p>
            <a:pPr>
              <a:lnSpc>
                <a:spcPct val="110000"/>
              </a:lnSpc>
              <a:spcBef>
                <a:spcPts val="0"/>
              </a:spcBef>
              <a:spcAft>
                <a:spcPts val="600"/>
              </a:spcAft>
            </a:pPr>
            <a:r>
              <a:rPr lang="en-US" sz="2400" dirty="0"/>
              <a:t>Withdrawal of EU funds NI heavily relied on</a:t>
            </a:r>
          </a:p>
          <a:p>
            <a:pPr>
              <a:lnSpc>
                <a:spcPct val="110000"/>
              </a:lnSpc>
              <a:spcBef>
                <a:spcPts val="0"/>
              </a:spcBef>
              <a:spcAft>
                <a:spcPts val="600"/>
              </a:spcAft>
            </a:pPr>
            <a:r>
              <a:rPr lang="en-US" sz="2400" dirty="0"/>
              <a:t>Threatens the precarious balance reached through the Good Friday Agreement &amp; creates risk of renewed tensions due to custom checks</a:t>
            </a:r>
          </a:p>
          <a:p>
            <a:pPr algn="just">
              <a:spcBef>
                <a:spcPts val="0"/>
              </a:spcBef>
            </a:pPr>
            <a:r>
              <a:rPr lang="en-US" sz="2400" dirty="0"/>
              <a:t>Ex: pb of the Border =&gt; unsolvable Brexit Trilemma;</a:t>
            </a:r>
          </a:p>
          <a:p>
            <a:pPr lvl="1" algn="just">
              <a:spcBef>
                <a:spcPts val="0"/>
              </a:spcBef>
            </a:pPr>
            <a:r>
              <a:rPr lang="en-US" sz="2000" dirty="0"/>
              <a:t>no hard border on the island</a:t>
            </a:r>
          </a:p>
          <a:p>
            <a:pPr lvl="1" algn="just">
              <a:spcBef>
                <a:spcPts val="0"/>
              </a:spcBef>
            </a:pPr>
            <a:r>
              <a:rPr lang="en-US" sz="2000" dirty="0"/>
              <a:t>no customs border in the Irish Sea</a:t>
            </a:r>
          </a:p>
          <a:p>
            <a:pPr lvl="1" algn="just">
              <a:spcBef>
                <a:spcPts val="0"/>
              </a:spcBef>
              <a:spcAft>
                <a:spcPts val="600"/>
              </a:spcAft>
            </a:pPr>
            <a:r>
              <a:rPr lang="en-US" sz="2000" dirty="0"/>
              <a:t>no British participation in the European Single Market and the European Union Customs Union</a:t>
            </a:r>
          </a:p>
          <a:p>
            <a:pPr marL="342900" lvl="1" indent="-342900" algn="just">
              <a:spcBef>
                <a:spcPts val="0"/>
              </a:spcBef>
              <a:spcAft>
                <a:spcPts val="600"/>
              </a:spcAft>
            </a:pPr>
            <a:r>
              <a:rPr lang="en-US" sz="2400" dirty="0"/>
              <a:t>Long &amp; tense negotiations bet. British PMs (May, Johnson) &amp; Irish </a:t>
            </a:r>
            <a:r>
              <a:rPr lang="fr-FR" sz="2400" dirty="0" err="1"/>
              <a:t>Taoisigh</a:t>
            </a:r>
            <a:r>
              <a:rPr lang="fr-FR" sz="2400" dirty="0"/>
              <a:t> (Enda Kenny, Leo </a:t>
            </a:r>
            <a:r>
              <a:rPr lang="fr-FR" sz="2400" dirty="0" err="1"/>
              <a:t>Varadkar</a:t>
            </a:r>
            <a:r>
              <a:rPr lang="fr-FR" sz="2400" dirty="0"/>
              <a:t>, </a:t>
            </a:r>
            <a:r>
              <a:rPr lang="fr-FR" sz="2400" dirty="0" err="1"/>
              <a:t>Micheál</a:t>
            </a:r>
            <a:r>
              <a:rPr lang="fr-FR" sz="2400" dirty="0"/>
              <a:t> Martin) </a:t>
            </a:r>
          </a:p>
          <a:p>
            <a:pPr marL="342900" lvl="1" indent="-342900" algn="just">
              <a:spcBef>
                <a:spcPts val="0"/>
              </a:spcBef>
              <a:spcAft>
                <a:spcPts val="600"/>
              </a:spcAft>
            </a:pPr>
            <a:r>
              <a:rPr lang="en-US" sz="2400" dirty="0"/>
              <a:t> Controversial Northern Ireland Protocol (rejected by Unionists)</a:t>
            </a:r>
          </a:p>
          <a:p>
            <a:pPr marL="0" indent="0" algn="just">
              <a:spcBef>
                <a:spcPts val="0"/>
              </a:spcBef>
              <a:buNone/>
            </a:pPr>
            <a:endParaRPr lang="fr-FR" sz="2400" dirty="0"/>
          </a:p>
          <a:p>
            <a:pPr algn="just">
              <a:spcBef>
                <a:spcPts val="0"/>
              </a:spcBef>
            </a:pPr>
            <a:endParaRPr lang="en-US" sz="2400" dirty="0"/>
          </a:p>
          <a:p>
            <a:pPr algn="just">
              <a:spcBef>
                <a:spcPts val="0"/>
              </a:spcBef>
            </a:pPr>
            <a:endParaRPr lang="en-US" dirty="0"/>
          </a:p>
          <a:p>
            <a:pPr algn="just">
              <a:spcBef>
                <a:spcPts val="0"/>
              </a:spcBef>
            </a:pPr>
            <a:endParaRPr lang="en-US" dirty="0"/>
          </a:p>
          <a:p>
            <a:pPr algn="just">
              <a:spcBef>
                <a:spcPts val="0"/>
              </a:spcBef>
            </a:pPr>
            <a:endParaRPr lang="fr-FR" dirty="0"/>
          </a:p>
        </p:txBody>
      </p:sp>
      <p:sp>
        <p:nvSpPr>
          <p:cNvPr id="5" name="Title 1">
            <a:extLst>
              <a:ext uri="{FF2B5EF4-FFF2-40B4-BE49-F238E27FC236}">
                <a16:creationId xmlns:a16="http://schemas.microsoft.com/office/drawing/2014/main" id="{4AEA8849-BEBC-4A6E-9C8F-8B36385A022E}"/>
              </a:ext>
            </a:extLst>
          </p:cNvPr>
          <p:cNvSpPr txBox="1">
            <a:spLocks/>
          </p:cNvSpPr>
          <p:nvPr/>
        </p:nvSpPr>
        <p:spPr>
          <a:xfrm>
            <a:off x="130627" y="152636"/>
            <a:ext cx="11673444" cy="936104"/>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accent1"/>
                </a:solidFill>
              </a:rPr>
              <a:t>Consequences of Brexit on NI = ?</a:t>
            </a:r>
            <a:endParaRPr lang="en-US" sz="2800" dirty="0">
              <a:solidFill>
                <a:schemeClr val="accent1"/>
              </a:solidFill>
            </a:endParaRPr>
          </a:p>
        </p:txBody>
      </p:sp>
      <p:sp>
        <p:nvSpPr>
          <p:cNvPr id="4" name="ZoneTexte 3">
            <a:extLst>
              <a:ext uri="{FF2B5EF4-FFF2-40B4-BE49-F238E27FC236}">
                <a16:creationId xmlns:a16="http://schemas.microsoft.com/office/drawing/2014/main" id="{0964B166-0423-4D8B-9EEA-46BEB98EB410}"/>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23840651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6E9AD6B-E86F-4964-91FF-57088CA7D809}"/>
              </a:ext>
            </a:extLst>
          </p:cNvPr>
          <p:cNvSpPr>
            <a:spLocks noGrp="1"/>
          </p:cNvSpPr>
          <p:nvPr>
            <p:ph idx="1"/>
          </p:nvPr>
        </p:nvSpPr>
        <p:spPr>
          <a:xfrm>
            <a:off x="195943" y="1458930"/>
            <a:ext cx="11800114" cy="5481262"/>
          </a:xfrm>
        </p:spPr>
        <p:txBody>
          <a:bodyPr>
            <a:normAutofit/>
          </a:bodyPr>
          <a:lstStyle/>
          <a:p>
            <a:pPr marL="342900" lvl="1" indent="-342900"/>
            <a:r>
              <a:rPr lang="en-US" sz="2000" dirty="0"/>
              <a:t>Democratic Unionist Party (DUP), pro-Leave </a:t>
            </a:r>
          </a:p>
          <a:p>
            <a:pPr lvl="1">
              <a:spcBef>
                <a:spcPts val="0"/>
              </a:spcBef>
            </a:pPr>
            <a:r>
              <a:rPr lang="en-US" dirty="0"/>
              <a:t>don’t agree with BJ’s deal with the EU</a:t>
            </a:r>
          </a:p>
          <a:p>
            <a:pPr lvl="1">
              <a:spcBef>
                <a:spcPts val="0"/>
              </a:spcBef>
            </a:pPr>
            <a:r>
              <a:rPr lang="en-US" dirty="0"/>
              <a:t>complex position as Brexit threatens unionism / some U feel abandoned by the British gov.</a:t>
            </a:r>
          </a:p>
          <a:p>
            <a:r>
              <a:rPr lang="en-US" dirty="0"/>
              <a:t>Sinn Féin’s reaction to Brexit:</a:t>
            </a:r>
          </a:p>
          <a:p>
            <a:pPr lvl="1">
              <a:spcBef>
                <a:spcPts val="0"/>
              </a:spcBef>
            </a:pPr>
            <a:r>
              <a:rPr lang="en-US" dirty="0"/>
              <a:t>leader Mary Lou McDonald calling for a referendum on reunification with the Republic of Ireland</a:t>
            </a:r>
          </a:p>
          <a:p>
            <a:pPr lvl="1">
              <a:spcBef>
                <a:spcPts val="0"/>
              </a:spcBef>
            </a:pPr>
            <a:r>
              <a:rPr lang="en-US" dirty="0"/>
              <a:t>Calls for referendum  rejected by Brit. gov. &amp; Unionists (argument: no evidence that opinion in Northern Ireland had shifted towards reunification) </a:t>
            </a:r>
          </a:p>
          <a:p>
            <a:pPr marL="342900" lvl="1" indent="-342900"/>
            <a:r>
              <a:rPr lang="en-US" sz="2000" dirty="0"/>
              <a:t>But 2017 Assembly election=&gt; the DUP lost ten seats (only one seat ahead of Sinn Féin)</a:t>
            </a:r>
          </a:p>
          <a:p>
            <a:pPr marL="342900" lvl="1" indent="-342900"/>
            <a:r>
              <a:rPr lang="en-US" sz="2000" dirty="0"/>
              <a:t>April 2017:  European Council =&gt; in the event of Irish unification, "the entire territory of such a united Ireland would [...] be part of the European Union”</a:t>
            </a:r>
          </a:p>
          <a:p>
            <a:pPr marL="342900" lvl="1" indent="-342900"/>
            <a:r>
              <a:rPr lang="en-US" sz="2000" dirty="0"/>
              <a:t>Turning points? Jan 2021:</a:t>
            </a:r>
          </a:p>
          <a:p>
            <a:pPr lvl="1">
              <a:spcBef>
                <a:spcPts val="0"/>
              </a:spcBef>
            </a:pPr>
            <a:r>
              <a:rPr lang="fr-FR" dirty="0" err="1"/>
              <a:t>Polls</a:t>
            </a:r>
            <a:r>
              <a:rPr lang="fr-FR" dirty="0"/>
              <a:t>: 51% of the NI population support a referendum on </a:t>
            </a:r>
            <a:r>
              <a:rPr lang="fr-FR" dirty="0" err="1"/>
              <a:t>reunification</a:t>
            </a:r>
            <a:r>
              <a:rPr lang="fr-FR" dirty="0"/>
              <a:t> in the </a:t>
            </a:r>
            <a:r>
              <a:rPr lang="fr-FR" dirty="0" err="1"/>
              <a:t>next</a:t>
            </a:r>
            <a:r>
              <a:rPr lang="fr-FR" dirty="0"/>
              <a:t> five </a:t>
            </a:r>
            <a:r>
              <a:rPr lang="fr-FR" dirty="0" err="1"/>
              <a:t>years</a:t>
            </a:r>
            <a:endParaRPr lang="fr-FR" dirty="0"/>
          </a:p>
          <a:p>
            <a:pPr lvl="1">
              <a:spcBef>
                <a:spcPts val="0"/>
              </a:spcBef>
            </a:pPr>
            <a:r>
              <a:rPr lang="en-US" dirty="0"/>
              <a:t>In NI, 47% still want to remain in the UK (65% pre-Brexit) vs.42% now in </a:t>
            </a:r>
            <a:r>
              <a:rPr lang="en-US" dirty="0" err="1"/>
              <a:t>favour</a:t>
            </a:r>
            <a:r>
              <a:rPr lang="en-US" dirty="0"/>
              <a:t> of a United Ireland (17% pre-Brexit)+ 11% (big portion) undecided (17% pre-Brexit): not ready yet but soon?</a:t>
            </a:r>
          </a:p>
          <a:p>
            <a:pPr lvl="1">
              <a:spcBef>
                <a:spcPts val="0"/>
              </a:spcBef>
            </a:pPr>
            <a:r>
              <a:rPr lang="en-US" dirty="0"/>
              <a:t>In the Republic, 65% in </a:t>
            </a:r>
            <a:r>
              <a:rPr lang="en-US" dirty="0" err="1"/>
              <a:t>favour</a:t>
            </a:r>
            <a:r>
              <a:rPr lang="en-US" dirty="0"/>
              <a:t> of a united Ireland (vs.19% against) (May 2019 RTÉ/REDC poll) </a:t>
            </a:r>
          </a:p>
          <a:p>
            <a:pPr lvl="1">
              <a:spcBef>
                <a:spcPts val="0"/>
              </a:spcBef>
            </a:pPr>
            <a:r>
              <a:rPr lang="en-US" dirty="0"/>
              <a:t>To be continued…</a:t>
            </a:r>
          </a:p>
          <a:p>
            <a:pPr marL="400050" lvl="2" indent="0">
              <a:buNone/>
            </a:pPr>
            <a:endParaRPr lang="fr-FR" dirty="0"/>
          </a:p>
        </p:txBody>
      </p:sp>
      <p:sp>
        <p:nvSpPr>
          <p:cNvPr id="4" name="Title 1">
            <a:extLst>
              <a:ext uri="{FF2B5EF4-FFF2-40B4-BE49-F238E27FC236}">
                <a16:creationId xmlns:a16="http://schemas.microsoft.com/office/drawing/2014/main" id="{66844040-C3A5-4963-807B-950ABC191F92}"/>
              </a:ext>
            </a:extLst>
          </p:cNvPr>
          <p:cNvSpPr txBox="1">
            <a:spLocks noGrp="1"/>
          </p:cNvSpPr>
          <p:nvPr>
            <p:ph type="title"/>
          </p:nvPr>
        </p:nvSpPr>
        <p:spPr>
          <a:xfrm>
            <a:off x="152400" y="262613"/>
            <a:ext cx="11404373" cy="8059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solidFill>
                  <a:schemeClr val="accent1"/>
                </a:solidFill>
              </a:rPr>
              <a:t>After Brexit: towards reunification?</a:t>
            </a:r>
            <a:endParaRPr lang="en-US" sz="2800" dirty="0">
              <a:solidFill>
                <a:schemeClr val="accent1"/>
              </a:solidFill>
            </a:endParaRPr>
          </a:p>
        </p:txBody>
      </p:sp>
      <p:pic>
        <p:nvPicPr>
          <p:cNvPr id="5" name="Picture 2" descr="Reuniting Ireland' by Joe McVeigh - Jude Collins">
            <a:extLst>
              <a:ext uri="{FF2B5EF4-FFF2-40B4-BE49-F238E27FC236}">
                <a16:creationId xmlns:a16="http://schemas.microsoft.com/office/drawing/2014/main" id="{7B33A2F0-8F76-438A-90FE-43C1A1231F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8700" y="0"/>
            <a:ext cx="3523300" cy="22089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525DF38-8311-4C70-BD9B-C3038AAEE7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71399" y="0"/>
            <a:ext cx="3020602" cy="3020602"/>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D7A77424-818D-4621-B728-46F6AA2C97BF}"/>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162777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EBA69B-5CCE-4BD3-8218-E410918C3AC5}"/>
              </a:ext>
            </a:extLst>
          </p:cNvPr>
          <p:cNvSpPr>
            <a:spLocks noGrp="1"/>
          </p:cNvSpPr>
          <p:nvPr>
            <p:ph type="title"/>
          </p:nvPr>
        </p:nvSpPr>
        <p:spPr/>
        <p:txBody>
          <a:bodyPr/>
          <a:lstStyle/>
          <a:p>
            <a:r>
              <a:rPr lang="fr-FR" dirty="0">
                <a:solidFill>
                  <a:schemeClr val="accent1"/>
                </a:solidFill>
              </a:rPr>
              <a:t>To </a:t>
            </a:r>
            <a:r>
              <a:rPr lang="fr-FR" dirty="0" err="1">
                <a:solidFill>
                  <a:schemeClr val="accent1"/>
                </a:solidFill>
              </a:rPr>
              <a:t>sum</a:t>
            </a:r>
            <a:r>
              <a:rPr lang="fr-FR" dirty="0">
                <a:solidFill>
                  <a:schemeClr val="accent1"/>
                </a:solidFill>
              </a:rPr>
              <a:t> </a:t>
            </a:r>
            <a:r>
              <a:rPr lang="fr-FR" dirty="0" err="1">
                <a:solidFill>
                  <a:schemeClr val="accent1"/>
                </a:solidFill>
              </a:rPr>
              <a:t>it</a:t>
            </a:r>
            <a:r>
              <a:rPr lang="fr-FR" dirty="0">
                <a:solidFill>
                  <a:schemeClr val="accent1"/>
                </a:solidFill>
              </a:rPr>
              <a:t> all up…</a:t>
            </a:r>
          </a:p>
        </p:txBody>
      </p:sp>
      <p:sp>
        <p:nvSpPr>
          <p:cNvPr id="9" name="Espace réservé du contenu 8">
            <a:extLst>
              <a:ext uri="{FF2B5EF4-FFF2-40B4-BE49-F238E27FC236}">
                <a16:creationId xmlns:a16="http://schemas.microsoft.com/office/drawing/2014/main" id="{C1538695-1BA8-4AB0-9646-EB9F30B10C3D}"/>
              </a:ext>
            </a:extLst>
          </p:cNvPr>
          <p:cNvSpPr>
            <a:spLocks noGrp="1"/>
          </p:cNvSpPr>
          <p:nvPr>
            <p:ph idx="1"/>
          </p:nvPr>
        </p:nvSpPr>
        <p:spPr>
          <a:xfrm>
            <a:off x="297952" y="2052918"/>
            <a:ext cx="11589248" cy="4195481"/>
          </a:xfrm>
        </p:spPr>
        <p:txBody>
          <a:bodyPr/>
          <a:lstStyle/>
          <a:p>
            <a:pPr algn="just"/>
            <a:r>
              <a:rPr lang="fr-FR" dirty="0"/>
              <a:t>Vignette Arte (série « Stories of </a:t>
            </a:r>
            <a:r>
              <a:rPr lang="fr-FR" dirty="0" err="1"/>
              <a:t>Conflict</a:t>
            </a:r>
            <a:r>
              <a:rPr lang="fr-FR" dirty="0"/>
              <a:t> ») : </a:t>
            </a:r>
          </a:p>
          <a:p>
            <a:pPr marL="0" indent="0" algn="just">
              <a:buNone/>
            </a:pPr>
            <a:r>
              <a:rPr lang="fr-FR" dirty="0"/>
              <a:t>« </a:t>
            </a:r>
            <a:r>
              <a:rPr lang="fr-FR" b="1" dirty="0"/>
              <a:t>Avec le Brexit, à quoi va ressembler la frontière entre Irlande et Irlande du Nord, sous contrôle des Britanniques ? Du 12ème siècle au « deal » signé par « </a:t>
            </a:r>
            <a:r>
              <a:rPr lang="fr-FR" b="1" dirty="0" err="1"/>
              <a:t>Bojo</a:t>
            </a:r>
            <a:r>
              <a:rPr lang="fr-FR" b="1" dirty="0"/>
              <a:t> » pour sortir de l’UE, en passant par ce que l’on a appelé pudiquement les « troubles » entre nationalistes et loyalistes, retour, en cette période mouvementée, sur l’histoire des Irlandais… et des Irlandais. »</a:t>
            </a:r>
            <a:endParaRPr lang="fr-FR" dirty="0"/>
          </a:p>
          <a:p>
            <a:pPr algn="just"/>
            <a:endParaRPr lang="fr-FR" dirty="0"/>
          </a:p>
          <a:p>
            <a:pPr algn="just"/>
            <a:r>
              <a:rPr lang="fr-FR" dirty="0"/>
              <a:t>https://www.arte.tv/fr/videos/091347-001-A/stories-of-conflict-l-irlande/</a:t>
            </a:r>
          </a:p>
        </p:txBody>
      </p:sp>
      <p:sp>
        <p:nvSpPr>
          <p:cNvPr id="4" name="ZoneTexte 3">
            <a:extLst>
              <a:ext uri="{FF2B5EF4-FFF2-40B4-BE49-F238E27FC236}">
                <a16:creationId xmlns:a16="http://schemas.microsoft.com/office/drawing/2014/main" id="{FD4A98FD-9D53-4D49-BF87-559EEC703B54}"/>
              </a:ext>
            </a:extLst>
          </p:cNvPr>
          <p:cNvSpPr txBox="1"/>
          <p:nvPr/>
        </p:nvSpPr>
        <p:spPr>
          <a:xfrm rot="16200000">
            <a:off x="9847398" y="2897312"/>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4174811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01880" y="65261"/>
            <a:ext cx="11673444" cy="905535"/>
          </a:xfrm>
        </p:spPr>
        <p:txBody>
          <a:bodyPr/>
          <a:lstStyle/>
          <a:p>
            <a:r>
              <a:rPr lang="fr-FR" dirty="0">
                <a:solidFill>
                  <a:schemeClr val="accent1"/>
                </a:solidFill>
              </a:rPr>
              <a:t>Basic </a:t>
            </a:r>
            <a:r>
              <a:rPr lang="fr-FR" dirty="0" err="1">
                <a:solidFill>
                  <a:schemeClr val="accent1"/>
                </a:solidFill>
              </a:rPr>
              <a:t>facts</a:t>
            </a:r>
            <a:r>
              <a:rPr lang="fr-FR" dirty="0">
                <a:solidFill>
                  <a:schemeClr val="accent1"/>
                </a:solidFill>
              </a:rPr>
              <a:t> about </a:t>
            </a:r>
            <a:r>
              <a:rPr lang="fr-FR" dirty="0" err="1">
                <a:solidFill>
                  <a:schemeClr val="accent1"/>
                </a:solidFill>
              </a:rPr>
              <a:t>Northern</a:t>
            </a:r>
            <a:r>
              <a:rPr lang="fr-FR" dirty="0">
                <a:solidFill>
                  <a:schemeClr val="accent1"/>
                </a:solidFill>
              </a:rPr>
              <a:t> Ireland</a:t>
            </a:r>
          </a:p>
        </p:txBody>
      </p:sp>
      <p:sp>
        <p:nvSpPr>
          <p:cNvPr id="5" name="ZoneTexte 4"/>
          <p:cNvSpPr txBox="1"/>
          <p:nvPr/>
        </p:nvSpPr>
        <p:spPr>
          <a:xfrm>
            <a:off x="6874963" y="1520727"/>
            <a:ext cx="5317037" cy="27921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fr-FR" sz="2400" dirty="0">
                <a:solidFill>
                  <a:schemeClr val="bg1"/>
                </a:solidFill>
                <a:cs typeface="Helvetica" panose="020B0604020202020204" pitchFamily="34" charset="0"/>
              </a:rPr>
              <a:t>Capital: Belfast</a:t>
            </a:r>
          </a:p>
          <a:p>
            <a:pPr marL="285750" indent="-285750">
              <a:lnSpc>
                <a:spcPct val="150000"/>
              </a:lnSpc>
              <a:buFont typeface="Arial" panose="020B0604020202020204" pitchFamily="34" charset="0"/>
              <a:buChar char="•"/>
            </a:pPr>
            <a:r>
              <a:rPr lang="fr-FR" sz="2400" dirty="0">
                <a:solidFill>
                  <a:schemeClr val="bg1"/>
                </a:solidFill>
                <a:cs typeface="Helvetica" panose="020B0604020202020204" pitchFamily="34" charset="0"/>
              </a:rPr>
              <a:t>Population: 1.9 million </a:t>
            </a:r>
          </a:p>
          <a:p>
            <a:pPr marL="285750" indent="-285750">
              <a:buFont typeface="Arial" panose="020B0604020202020204" pitchFamily="34" charset="0"/>
              <a:buChar char="•"/>
            </a:pPr>
            <a:r>
              <a:rPr lang="fr-FR" sz="2400" dirty="0">
                <a:solidFill>
                  <a:schemeClr val="bg1"/>
                </a:solidFill>
                <a:cs typeface="Helvetica" panose="020B0604020202020204" pitchFamily="34" charset="0"/>
              </a:rPr>
              <a:t>Official </a:t>
            </a:r>
            <a:r>
              <a:rPr lang="fr-FR" sz="2400" dirty="0" err="1">
                <a:solidFill>
                  <a:schemeClr val="bg1"/>
                </a:solidFill>
                <a:cs typeface="Helvetica" panose="020B0604020202020204" pitchFamily="34" charset="0"/>
              </a:rPr>
              <a:t>language</a:t>
            </a:r>
            <a:r>
              <a:rPr lang="fr-FR" sz="2400" dirty="0">
                <a:solidFill>
                  <a:schemeClr val="bg1"/>
                </a:solidFill>
                <a:cs typeface="Helvetica" panose="020B0604020202020204" pitchFamily="34" charset="0"/>
              </a:rPr>
              <a:t>: English (</a:t>
            </a:r>
            <a:r>
              <a:rPr lang="fr-FR" sz="2400" dirty="0" err="1">
                <a:solidFill>
                  <a:schemeClr val="bg1"/>
                </a:solidFill>
                <a:cs typeface="Helvetica" panose="020B0604020202020204" pitchFamily="34" charset="0"/>
              </a:rPr>
              <a:t>controversial</a:t>
            </a:r>
            <a:r>
              <a:rPr lang="fr-FR" sz="2400" dirty="0">
                <a:solidFill>
                  <a:schemeClr val="bg1"/>
                </a:solidFill>
                <a:cs typeface="Helvetica" panose="020B0604020202020204" pitchFamily="34" charset="0"/>
              </a:rPr>
              <a:t>)</a:t>
            </a:r>
          </a:p>
          <a:p>
            <a:pPr marL="285750" indent="-285750">
              <a:buFont typeface="Arial" panose="020B0604020202020204" pitchFamily="34" charset="0"/>
              <a:buChar char="•"/>
            </a:pPr>
            <a:r>
              <a:rPr lang="fr-FR" sz="2400" dirty="0">
                <a:solidFill>
                  <a:schemeClr val="bg1"/>
                </a:solidFill>
                <a:cs typeface="Helvetica" panose="020B0604020202020204" pitchFamily="34" charset="0"/>
              </a:rPr>
              <a:t>Irish </a:t>
            </a:r>
            <a:r>
              <a:rPr lang="fr-FR" sz="2400" dirty="0" err="1">
                <a:solidFill>
                  <a:schemeClr val="bg1"/>
                </a:solidFill>
                <a:cs typeface="Helvetica" panose="020B0604020202020204" pitchFamily="34" charset="0"/>
              </a:rPr>
              <a:t>name</a:t>
            </a:r>
            <a:r>
              <a:rPr lang="fr-FR" sz="2400" dirty="0">
                <a:solidFill>
                  <a:schemeClr val="bg1"/>
                </a:solidFill>
                <a:cs typeface="Helvetica" panose="020B0604020202020204" pitchFamily="34" charset="0"/>
              </a:rPr>
              <a:t>: </a:t>
            </a:r>
            <a:r>
              <a:rPr lang="ga-IE" sz="2400" dirty="0">
                <a:solidFill>
                  <a:schemeClr val="bg1"/>
                </a:solidFill>
              </a:rPr>
              <a:t>Tuaisceart Éireann</a:t>
            </a:r>
            <a:endParaRPr lang="fr-FR" sz="2400" dirty="0">
              <a:solidFill>
                <a:schemeClr val="bg1"/>
              </a:solidFill>
              <a:cs typeface="Helvetica" panose="020B0604020202020204" pitchFamily="34" charset="0"/>
            </a:endParaRPr>
          </a:p>
          <a:p>
            <a:pPr marL="285750" indent="-285750">
              <a:lnSpc>
                <a:spcPct val="150000"/>
              </a:lnSpc>
              <a:buFont typeface="Arial" panose="020B0604020202020204" pitchFamily="34" charset="0"/>
              <a:buChar char="•"/>
            </a:pPr>
            <a:r>
              <a:rPr lang="fr-FR" sz="2400" dirty="0" err="1">
                <a:solidFill>
                  <a:schemeClr val="bg1"/>
                </a:solidFill>
                <a:cs typeface="Helvetica" panose="020B0604020202020204" pitchFamily="34" charset="0"/>
              </a:rPr>
              <a:t>Symbols</a:t>
            </a:r>
            <a:r>
              <a:rPr lang="fr-FR" sz="2400" dirty="0">
                <a:solidFill>
                  <a:schemeClr val="bg1"/>
                </a:solidFill>
                <a:cs typeface="Helvetica" panose="020B0604020202020204" pitchFamily="34" charset="0"/>
              </a:rPr>
              <a:t> = ?</a:t>
            </a:r>
          </a:p>
        </p:txBody>
      </p:sp>
      <p:pic>
        <p:nvPicPr>
          <p:cNvPr id="6" name="Picture 5">
            <a:extLst>
              <a:ext uri="{FF2B5EF4-FFF2-40B4-BE49-F238E27FC236}">
                <a16:creationId xmlns:a16="http://schemas.microsoft.com/office/drawing/2014/main" id="{F1DD2144-E5AE-7845-8955-0F614FEDF466}"/>
              </a:ext>
            </a:extLst>
          </p:cNvPr>
          <p:cNvPicPr>
            <a:picLocks noChangeAspect="1"/>
          </p:cNvPicPr>
          <p:nvPr/>
        </p:nvPicPr>
        <p:blipFill rotWithShape="1">
          <a:blip r:embed="rId3"/>
          <a:srcRect l="10101" t="17452" r="30050" b="11150"/>
          <a:stretch/>
        </p:blipFill>
        <p:spPr>
          <a:xfrm>
            <a:off x="409790" y="1188979"/>
            <a:ext cx="4104456" cy="4896544"/>
          </a:xfrm>
          <a:prstGeom prst="rect">
            <a:avLst/>
          </a:prstGeom>
        </p:spPr>
      </p:pic>
      <p:pic>
        <p:nvPicPr>
          <p:cNvPr id="1026" name="Picture 2" descr="Northern Ireland Physical Map">
            <a:extLst>
              <a:ext uri="{FF2B5EF4-FFF2-40B4-BE49-F238E27FC236}">
                <a16:creationId xmlns:a16="http://schemas.microsoft.com/office/drawing/2014/main" id="{825829EF-23F7-422A-AD15-B402F9B84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88979"/>
            <a:ext cx="6780353" cy="4896544"/>
          </a:xfrm>
          <a:prstGeom prst="rect">
            <a:avLst/>
          </a:prstGeom>
          <a:noFill/>
          <a:extLst>
            <a:ext uri="{909E8E84-426E-40DD-AFC4-6F175D3DCCD1}">
              <a14:hiddenFill xmlns:a14="http://schemas.microsoft.com/office/drawing/2010/main">
                <a:solidFill>
                  <a:srgbClr val="FFFFFF"/>
                </a:solidFill>
              </a14:hiddenFill>
            </a:ext>
          </a:extLst>
        </p:spPr>
      </p:pic>
      <p:sp>
        <p:nvSpPr>
          <p:cNvPr id="7" name="ZoneTexte 6">
            <a:extLst>
              <a:ext uri="{FF2B5EF4-FFF2-40B4-BE49-F238E27FC236}">
                <a16:creationId xmlns:a16="http://schemas.microsoft.com/office/drawing/2014/main" id="{16BC9738-8805-49C5-9017-F97F32103082}"/>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6642828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9376" y="274638"/>
            <a:ext cx="9731424" cy="994122"/>
          </a:xfrm>
        </p:spPr>
        <p:txBody>
          <a:bodyPr/>
          <a:lstStyle/>
          <a:p>
            <a:r>
              <a:rPr lang="fr-FR" b="1" dirty="0">
                <a:solidFill>
                  <a:schemeClr val="accent1"/>
                </a:solidFill>
              </a:rPr>
              <a:t>Contents</a:t>
            </a:r>
            <a:endParaRPr lang="fr-FR" dirty="0">
              <a:solidFill>
                <a:schemeClr val="accent1"/>
              </a:solidFill>
            </a:endParaRPr>
          </a:p>
        </p:txBody>
      </p:sp>
      <p:sp>
        <p:nvSpPr>
          <p:cNvPr id="3" name="Espace réservé du contenu 2"/>
          <p:cNvSpPr>
            <a:spLocks noGrp="1"/>
          </p:cNvSpPr>
          <p:nvPr>
            <p:ph idx="1"/>
          </p:nvPr>
        </p:nvSpPr>
        <p:spPr>
          <a:xfrm>
            <a:off x="479376" y="1340768"/>
            <a:ext cx="11161240" cy="5040560"/>
          </a:xfrm>
        </p:spPr>
        <p:txBody>
          <a:bodyPr>
            <a:normAutofit/>
          </a:bodyPr>
          <a:lstStyle/>
          <a:p>
            <a:pPr marL="0" indent="0">
              <a:buNone/>
            </a:pPr>
            <a:endParaRPr lang="fr-FR" sz="4000" b="1" dirty="0"/>
          </a:p>
          <a:p>
            <a:pPr marL="0" indent="0">
              <a:buNone/>
            </a:pPr>
            <a:r>
              <a:rPr lang="fr-FR" sz="4300" b="1" dirty="0"/>
              <a:t>1. Division(s)</a:t>
            </a:r>
          </a:p>
          <a:p>
            <a:pPr marL="0" indent="0">
              <a:buNone/>
            </a:pPr>
            <a:endParaRPr lang="fr-FR" sz="4300" b="1" dirty="0"/>
          </a:p>
          <a:p>
            <a:pPr marL="0" indent="0">
              <a:buNone/>
            </a:pPr>
            <a:r>
              <a:rPr lang="fr-FR" sz="4300" b="1" dirty="0"/>
              <a:t>2. The ‘Troubles’</a:t>
            </a:r>
          </a:p>
          <a:p>
            <a:pPr marL="0" indent="0">
              <a:buNone/>
            </a:pPr>
            <a:endParaRPr lang="fr-FR" sz="4300" b="1" dirty="0"/>
          </a:p>
          <a:p>
            <a:pPr marL="0" indent="0">
              <a:buNone/>
            </a:pPr>
            <a:r>
              <a:rPr lang="fr-FR" sz="4300" b="1" dirty="0"/>
              <a:t>3. </a:t>
            </a:r>
            <a:r>
              <a:rPr lang="fr-FR" sz="4300" b="1" dirty="0" err="1"/>
              <a:t>What</a:t>
            </a:r>
            <a:r>
              <a:rPr lang="fr-FR" sz="4300" b="1" dirty="0"/>
              <a:t> Future for </a:t>
            </a:r>
            <a:r>
              <a:rPr lang="fr-FR" sz="4300" b="1" dirty="0" err="1"/>
              <a:t>Northern</a:t>
            </a:r>
            <a:r>
              <a:rPr lang="fr-FR" sz="4300" b="1" dirty="0"/>
              <a:t> Ireland?</a:t>
            </a:r>
          </a:p>
          <a:p>
            <a:pPr marL="0" indent="0">
              <a:buNone/>
            </a:pPr>
            <a:endParaRPr lang="fr-FR" sz="4300" b="1" dirty="0"/>
          </a:p>
          <a:p>
            <a:endParaRPr lang="fr-FR" dirty="0"/>
          </a:p>
        </p:txBody>
      </p:sp>
      <p:sp>
        <p:nvSpPr>
          <p:cNvPr id="4" name="ZoneTexte 3">
            <a:extLst>
              <a:ext uri="{FF2B5EF4-FFF2-40B4-BE49-F238E27FC236}">
                <a16:creationId xmlns:a16="http://schemas.microsoft.com/office/drawing/2014/main" id="{A8F75FB9-75D7-4643-90DF-6C69D762F993}"/>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33478351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1344" y="188640"/>
            <a:ext cx="10297144" cy="706090"/>
          </a:xfrm>
        </p:spPr>
        <p:txBody>
          <a:bodyPr>
            <a:normAutofit fontScale="90000"/>
          </a:bodyPr>
          <a:lstStyle/>
          <a:p>
            <a:pPr algn="l"/>
            <a:r>
              <a:rPr lang="fr-FR" b="1" dirty="0">
                <a:solidFill>
                  <a:schemeClr val="accent1"/>
                </a:solidFill>
              </a:rPr>
              <a:t>1. </a:t>
            </a:r>
            <a:r>
              <a:rPr lang="fr-FR" b="1" dirty="0" err="1">
                <a:solidFill>
                  <a:schemeClr val="accent1"/>
                </a:solidFill>
              </a:rPr>
              <a:t>Catholics</a:t>
            </a:r>
            <a:r>
              <a:rPr lang="fr-FR" b="1" dirty="0">
                <a:solidFill>
                  <a:schemeClr val="accent1"/>
                </a:solidFill>
              </a:rPr>
              <a:t> and/vs. Protestants</a:t>
            </a:r>
          </a:p>
        </p:txBody>
      </p:sp>
      <p:sp>
        <p:nvSpPr>
          <p:cNvPr id="3" name="TextBox 2">
            <a:extLst>
              <a:ext uri="{FF2B5EF4-FFF2-40B4-BE49-F238E27FC236}">
                <a16:creationId xmlns:a16="http://schemas.microsoft.com/office/drawing/2014/main" id="{5AD817E2-80FD-8042-AA4F-4E830012BA1C}"/>
              </a:ext>
            </a:extLst>
          </p:cNvPr>
          <p:cNvSpPr txBox="1"/>
          <p:nvPr/>
        </p:nvSpPr>
        <p:spPr>
          <a:xfrm>
            <a:off x="0" y="894730"/>
            <a:ext cx="6949792" cy="6099106"/>
          </a:xfrm>
          <a:prstGeom prst="rect">
            <a:avLst/>
          </a:prstGeom>
          <a:noFill/>
        </p:spPr>
        <p:txBody>
          <a:bodyPr wrap="square" rtlCol="0">
            <a:spAutoFit/>
          </a:bodyPr>
          <a:lstStyle/>
          <a:p>
            <a:pPr marL="457200" indent="-457200" defTabSz="457200">
              <a:spcBef>
                <a:spcPts val="1000"/>
              </a:spcBef>
              <a:buClr>
                <a:schemeClr val="bg2">
                  <a:lumMod val="40000"/>
                  <a:lumOff val="60000"/>
                </a:schemeClr>
              </a:buClr>
              <a:buSzPct val="80000"/>
              <a:buFont typeface="Wingdings 3" charset="2"/>
              <a:buChar char=""/>
            </a:pPr>
            <a:r>
              <a:rPr lang="en-US" sz="2400" dirty="0">
                <a:latin typeface="+mj-lt"/>
                <a:ea typeface="+mj-ea"/>
                <a:cs typeface="+mj-cs"/>
              </a:rPr>
              <a:t>Invasions &amp; </a:t>
            </a:r>
            <a:r>
              <a:rPr lang="en-US" sz="2400" dirty="0" err="1">
                <a:latin typeface="+mj-lt"/>
                <a:ea typeface="+mj-ea"/>
                <a:cs typeface="+mj-cs"/>
              </a:rPr>
              <a:t>colonisation</a:t>
            </a:r>
            <a:endParaRPr lang="en-US" sz="2400" dirty="0">
              <a:latin typeface="+mj-lt"/>
              <a:ea typeface="+mj-ea"/>
              <a:cs typeface="+mj-cs"/>
            </a:endParaRPr>
          </a:p>
          <a:p>
            <a:pPr marL="914400" lvl="1" indent="-4572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Henry VIII (1509-1547): self-proclaimed king of Ireland </a:t>
            </a:r>
          </a:p>
          <a:p>
            <a:pPr marL="914400" lvl="1" indent="-4572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James I (1603-1625):  </a:t>
            </a:r>
            <a:r>
              <a:rPr lang="en-US" sz="2000" dirty="0" err="1">
                <a:latin typeface="+mj-lt"/>
                <a:ea typeface="+mj-ea"/>
                <a:cs typeface="+mj-cs"/>
              </a:rPr>
              <a:t>colonisation</a:t>
            </a:r>
            <a:r>
              <a:rPr lang="en-US" sz="2000" dirty="0">
                <a:latin typeface="+mj-lt"/>
                <a:ea typeface="+mj-ea"/>
                <a:cs typeface="+mj-cs"/>
              </a:rPr>
              <a:t> of Ulster by the English and the Scots</a:t>
            </a:r>
          </a:p>
          <a:p>
            <a:pPr marL="914400" lvl="1" indent="-4572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Nine Years’ War (</a:t>
            </a:r>
            <a:r>
              <a:rPr lang="fr-FR" sz="2000" dirty="0">
                <a:latin typeface="+mj-lt"/>
                <a:ea typeface="+mj-ea"/>
                <a:cs typeface="+mj-cs"/>
              </a:rPr>
              <a:t>1593–1603) </a:t>
            </a:r>
            <a:r>
              <a:rPr lang="en-US" sz="2000" dirty="0">
                <a:latin typeface="+mj-lt"/>
                <a:ea typeface="+mj-ea"/>
                <a:cs typeface="+mj-cs"/>
              </a:rPr>
              <a:t>against English rule =&gt; Irish defeat =&gt; “Flight of the Earls” (1607)</a:t>
            </a:r>
          </a:p>
          <a:p>
            <a:pPr marL="914400" lvl="1" indent="-4572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 ‘free’ land + will to eradicate Irish rebellion by </a:t>
            </a:r>
            <a:r>
              <a:rPr lang="fr-FR" sz="2000" dirty="0" err="1">
                <a:latin typeface="+mj-lt"/>
                <a:ea typeface="+mj-ea"/>
                <a:cs typeface="+mj-cs"/>
              </a:rPr>
              <a:t>controlling</a:t>
            </a:r>
            <a:r>
              <a:rPr lang="fr-FR" sz="2000" dirty="0">
                <a:latin typeface="+mj-lt"/>
                <a:ea typeface="+mj-ea"/>
                <a:cs typeface="+mj-cs"/>
              </a:rPr>
              <a:t>, </a:t>
            </a:r>
            <a:r>
              <a:rPr lang="fr-FR" sz="2000" dirty="0" err="1">
                <a:latin typeface="+mj-lt"/>
                <a:ea typeface="+mj-ea"/>
                <a:cs typeface="+mj-cs"/>
              </a:rPr>
              <a:t>anglicising</a:t>
            </a:r>
            <a:r>
              <a:rPr lang="fr-FR" sz="2000" dirty="0">
                <a:latin typeface="+mj-lt"/>
                <a:ea typeface="+mj-ea"/>
                <a:cs typeface="+mj-cs"/>
              </a:rPr>
              <a:t> and "</a:t>
            </a:r>
            <a:r>
              <a:rPr lang="fr-FR" sz="2000" dirty="0" err="1">
                <a:latin typeface="+mj-lt"/>
                <a:ea typeface="+mj-ea"/>
                <a:cs typeface="+mj-cs"/>
              </a:rPr>
              <a:t>civilising</a:t>
            </a:r>
            <a:r>
              <a:rPr lang="fr-FR" sz="2000" dirty="0">
                <a:latin typeface="+mj-lt"/>
                <a:ea typeface="+mj-ea"/>
                <a:cs typeface="+mj-cs"/>
              </a:rPr>
              <a:t>" Ulster </a:t>
            </a:r>
            <a:r>
              <a:rPr lang="en-US" sz="2000" dirty="0">
                <a:latin typeface="+mj-lt"/>
                <a:ea typeface="+mj-ea"/>
                <a:cs typeface="+mj-cs"/>
              </a:rPr>
              <a:t>=&gt; “Plantation of Ulster” (1609-end of 18th century)</a:t>
            </a:r>
          </a:p>
          <a:p>
            <a:pPr marL="457200" indent="-457200" defTabSz="457200">
              <a:spcBef>
                <a:spcPts val="1000"/>
              </a:spcBef>
              <a:buClr>
                <a:schemeClr val="bg2">
                  <a:lumMod val="40000"/>
                  <a:lumOff val="60000"/>
                </a:schemeClr>
              </a:buClr>
              <a:buSzPct val="80000"/>
              <a:buFont typeface="Wingdings 3" charset="2"/>
              <a:buChar char=""/>
            </a:pPr>
            <a:r>
              <a:rPr lang="en-US" sz="2400" dirty="0">
                <a:latin typeface="+mj-lt"/>
                <a:ea typeface="+mj-ea"/>
                <a:cs typeface="+mj-cs"/>
              </a:rPr>
              <a:t>Major pb: religion</a:t>
            </a:r>
          </a:p>
          <a:p>
            <a:pPr marL="914400" lvl="1" indent="-4572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Since 5th century: Catholic Ireland (syncretism with elements of Gaelic culture &amp; identity)</a:t>
            </a:r>
          </a:p>
          <a:p>
            <a:pPr marL="914400" lvl="1" indent="-457200" defTabSz="457200">
              <a:spcBef>
                <a:spcPts val="1000"/>
              </a:spcBef>
              <a:buClr>
                <a:schemeClr val="bg2">
                  <a:lumMod val="40000"/>
                  <a:lumOff val="60000"/>
                </a:schemeClr>
              </a:buClr>
              <a:buSzPct val="80000"/>
              <a:buFont typeface="Wingdings 3" charset="2"/>
              <a:buChar char=""/>
            </a:pPr>
            <a:r>
              <a:rPr lang="en-US" sz="2000" dirty="0">
                <a:latin typeface="+mj-lt"/>
                <a:ea typeface="+mj-ea"/>
                <a:cs typeface="+mj-cs"/>
              </a:rPr>
              <a:t>Native Catholic Irish vs. immigrant Protestant English ppl and Scots </a:t>
            </a:r>
          </a:p>
          <a:p>
            <a:endParaRPr lang="en-US" sz="2400" dirty="0">
              <a:cs typeface="Arial" panose="020B0604020202020204" pitchFamily="34" charset="0"/>
            </a:endParaRPr>
          </a:p>
        </p:txBody>
      </p:sp>
      <p:pic>
        <p:nvPicPr>
          <p:cNvPr id="8" name="Picture 7">
            <a:extLst>
              <a:ext uri="{FF2B5EF4-FFF2-40B4-BE49-F238E27FC236}">
                <a16:creationId xmlns:a16="http://schemas.microsoft.com/office/drawing/2014/main" id="{FACE1844-FE71-1244-972D-245C54F4CC36}"/>
              </a:ext>
            </a:extLst>
          </p:cNvPr>
          <p:cNvPicPr>
            <a:picLocks noChangeAspect="1"/>
          </p:cNvPicPr>
          <p:nvPr/>
        </p:nvPicPr>
        <p:blipFill>
          <a:blip r:embed="rId2"/>
          <a:stretch>
            <a:fillRect/>
          </a:stretch>
        </p:blipFill>
        <p:spPr>
          <a:xfrm>
            <a:off x="7277465" y="744511"/>
            <a:ext cx="4723191" cy="5544616"/>
          </a:xfrm>
          <a:prstGeom prst="rect">
            <a:avLst/>
          </a:prstGeom>
        </p:spPr>
      </p:pic>
      <p:sp>
        <p:nvSpPr>
          <p:cNvPr id="5" name="ZoneTexte 4">
            <a:extLst>
              <a:ext uri="{FF2B5EF4-FFF2-40B4-BE49-F238E27FC236}">
                <a16:creationId xmlns:a16="http://schemas.microsoft.com/office/drawing/2014/main" id="{EF10C088-81B6-47ED-B17D-3EB060982FF7}"/>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4241117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1F8995-F77F-A84B-A03A-A603110B974D}"/>
              </a:ext>
            </a:extLst>
          </p:cNvPr>
          <p:cNvSpPr>
            <a:spLocks noGrp="1"/>
          </p:cNvSpPr>
          <p:nvPr>
            <p:ph idx="1"/>
          </p:nvPr>
        </p:nvSpPr>
        <p:spPr>
          <a:xfrm>
            <a:off x="113014" y="616449"/>
            <a:ext cx="8250150" cy="6482994"/>
          </a:xfrm>
        </p:spPr>
        <p:txBody>
          <a:bodyPr>
            <a:normAutofit/>
          </a:bodyPr>
          <a:lstStyle/>
          <a:p>
            <a:pPr algn="just"/>
            <a:r>
              <a:rPr lang="en-US" sz="2400" dirty="0"/>
              <a:t>17-18</a:t>
            </a:r>
            <a:r>
              <a:rPr lang="en-US" sz="2400" baseline="30000" dirty="0"/>
              <a:t>th</a:t>
            </a:r>
            <a:r>
              <a:rPr lang="en-US" sz="2400" dirty="0"/>
              <a:t> centuries: series of (failed) Irish rebellions to defend right to land, representation &amp; religious freedom. Ex:</a:t>
            </a:r>
          </a:p>
          <a:p>
            <a:pPr lvl="1" algn="just"/>
            <a:r>
              <a:rPr lang="en-US" sz="2000" dirty="0"/>
              <a:t>1641 Irish Rebellion</a:t>
            </a:r>
          </a:p>
          <a:p>
            <a:pPr lvl="1" algn="just"/>
            <a:r>
              <a:rPr lang="en-US" sz="2000" dirty="0"/>
              <a:t>1690 Battle of the Boyne (July “Orange Marches”)</a:t>
            </a:r>
          </a:p>
          <a:p>
            <a:pPr lvl="1" algn="just"/>
            <a:r>
              <a:rPr lang="en-US" sz="2000" dirty="0"/>
              <a:t>1798: Irish rebellions led by the United Irishmen</a:t>
            </a:r>
          </a:p>
          <a:p>
            <a:pPr lvl="1" algn="just"/>
            <a:r>
              <a:rPr lang="en-US" sz="2000" dirty="0"/>
              <a:t>Systematic severe English/British repression</a:t>
            </a:r>
          </a:p>
          <a:p>
            <a:pPr lvl="1" algn="just"/>
            <a:endParaRPr lang="en-US" sz="2000" dirty="0"/>
          </a:p>
          <a:p>
            <a:pPr algn="just"/>
            <a:r>
              <a:rPr lang="en-US" sz="2400" dirty="0"/>
              <a:t>1801: Act of Union (to officially assert Eng. authority)</a:t>
            </a:r>
          </a:p>
          <a:p>
            <a:pPr algn="just"/>
            <a:endParaRPr lang="en-US" sz="2400" dirty="0"/>
          </a:p>
          <a:p>
            <a:r>
              <a:rPr lang="fr-FR" sz="2400" dirty="0"/>
              <a:t>1830s &amp; 1840s: </a:t>
            </a:r>
            <a:r>
              <a:rPr lang="fr-FR" sz="2400" dirty="0" err="1"/>
              <a:t>failed</a:t>
            </a:r>
            <a:r>
              <a:rPr lang="fr-FR" sz="2400" dirty="0"/>
              <a:t> </a:t>
            </a:r>
            <a:r>
              <a:rPr lang="fr-FR" sz="2400" dirty="0" err="1"/>
              <a:t>attempts</a:t>
            </a:r>
            <a:r>
              <a:rPr lang="fr-FR" sz="2400" dirty="0"/>
              <a:t> to </a:t>
            </a:r>
            <a:r>
              <a:rPr lang="fr-FR" sz="2400" dirty="0" err="1"/>
              <a:t>repeal</a:t>
            </a:r>
            <a:r>
              <a:rPr lang="fr-FR" sz="2400" dirty="0"/>
              <a:t> the </a:t>
            </a:r>
            <a:r>
              <a:rPr lang="fr-FR" sz="2400" dirty="0" err="1"/>
              <a:t>Act</a:t>
            </a:r>
            <a:r>
              <a:rPr lang="fr-FR" sz="2400" dirty="0"/>
              <a:t> of Union</a:t>
            </a:r>
          </a:p>
          <a:p>
            <a:pPr marL="0" indent="0" algn="just">
              <a:buNone/>
            </a:pPr>
            <a:endParaRPr lang="en-US" dirty="0"/>
          </a:p>
        </p:txBody>
      </p:sp>
      <p:pic>
        <p:nvPicPr>
          <p:cNvPr id="2052" name="Picture 4" descr="The Battle of the Boyne - Lagan History Zone">
            <a:extLst>
              <a:ext uri="{FF2B5EF4-FFF2-40B4-BE49-F238E27FC236}">
                <a16:creationId xmlns:a16="http://schemas.microsoft.com/office/drawing/2014/main" id="{DDBC9B8C-84A9-41BE-8281-F7E7E2013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164" y="1"/>
            <a:ext cx="3828835" cy="34765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5095963-F05A-47AD-84B7-277827D0C4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65476" y="342900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ZoneTexte 4">
            <a:extLst>
              <a:ext uri="{FF2B5EF4-FFF2-40B4-BE49-F238E27FC236}">
                <a16:creationId xmlns:a16="http://schemas.microsoft.com/office/drawing/2014/main" id="{A28A212B-E6EC-4799-9B19-C19CD4C3F4FB}"/>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3318805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99EEBB-585B-C94C-B953-D19F985958DE}"/>
              </a:ext>
            </a:extLst>
          </p:cNvPr>
          <p:cNvSpPr>
            <a:spLocks noGrp="1"/>
          </p:cNvSpPr>
          <p:nvPr>
            <p:ph idx="1"/>
          </p:nvPr>
        </p:nvSpPr>
        <p:spPr>
          <a:xfrm>
            <a:off x="126816" y="954556"/>
            <a:ext cx="6852276" cy="3708412"/>
          </a:xfrm>
        </p:spPr>
        <p:txBody>
          <a:bodyPr>
            <a:noAutofit/>
          </a:bodyPr>
          <a:lstStyle/>
          <a:p>
            <a:r>
              <a:rPr lang="en-US" dirty="0"/>
              <a:t>Island of Ireland: ”Home Rule” (</a:t>
            </a:r>
            <a:r>
              <a:rPr lang="en-US" strike="sngStrike" dirty="0" err="1"/>
              <a:t>indep</a:t>
            </a:r>
            <a:r>
              <a:rPr lang="en-US" dirty="0"/>
              <a:t> self-gov) movement</a:t>
            </a:r>
          </a:p>
          <a:p>
            <a:pPr lvl="1"/>
            <a:r>
              <a:rPr lang="en-US" dirty="0"/>
              <a:t>dominant political movement of Irish nationalism from 1870 to the end of WWI</a:t>
            </a:r>
          </a:p>
          <a:p>
            <a:pPr lvl="1"/>
            <a:r>
              <a:rPr lang="en-US" dirty="0"/>
              <a:t>1886 and 1896: Home Rule bills defeated</a:t>
            </a:r>
          </a:p>
          <a:p>
            <a:r>
              <a:rPr lang="en-US" dirty="0"/>
              <a:t>1905: Sinn Féin created</a:t>
            </a:r>
          </a:p>
          <a:p>
            <a:r>
              <a:rPr lang="en-US" dirty="0"/>
              <a:t>1912: 3rd Home Rule Bill =&gt; Crisis in Ulster: </a:t>
            </a:r>
          </a:p>
          <a:p>
            <a:pPr lvl="1"/>
            <a:r>
              <a:rPr lang="en-US" dirty="0"/>
              <a:t>“Home Rule is Rome Rule” </a:t>
            </a:r>
          </a:p>
          <a:p>
            <a:pPr lvl="1"/>
            <a:r>
              <a:rPr lang="en-US" dirty="0"/>
              <a:t>Ulster Unionists wanted Ulster to be excluded from Home Rule plans: first mention of partition</a:t>
            </a:r>
          </a:p>
          <a:p>
            <a:pPr lvl="1"/>
            <a:r>
              <a:rPr lang="en-US" dirty="0"/>
              <a:t>Ulster Volunteer Force (UVF) (paramilitary) vs. Irish Volunteers </a:t>
            </a:r>
          </a:p>
          <a:p>
            <a:pPr marL="342900" lvl="1" indent="-342900"/>
            <a:r>
              <a:rPr lang="en-US" sz="2000" dirty="0"/>
              <a:t>WWI= suspension of Home Rule process + weakened British power =&gt; Irish Republican Brotherhood (IRB) </a:t>
            </a:r>
            <a:r>
              <a:rPr lang="en-US" sz="2000" dirty="0" err="1"/>
              <a:t>organised</a:t>
            </a:r>
            <a:r>
              <a:rPr lang="en-US" sz="2000" dirty="0"/>
              <a:t> the Easter Rising (April 1916)</a:t>
            </a:r>
          </a:p>
          <a:p>
            <a:pPr lvl="1"/>
            <a:endParaRPr lang="en-US" dirty="0"/>
          </a:p>
          <a:p>
            <a:endParaRPr lang="en-US" dirty="0"/>
          </a:p>
        </p:txBody>
      </p:sp>
      <p:pic>
        <p:nvPicPr>
          <p:cNvPr id="4" name="Picture 4">
            <a:extLst>
              <a:ext uri="{FF2B5EF4-FFF2-40B4-BE49-F238E27FC236}">
                <a16:creationId xmlns:a16="http://schemas.microsoft.com/office/drawing/2014/main" id="{D674C81D-B300-4E38-A236-5AD419E60AC1}"/>
              </a:ext>
            </a:extLst>
          </p:cNvPr>
          <p:cNvPicPr>
            <a:picLocks noChangeAspect="1"/>
          </p:cNvPicPr>
          <p:nvPr/>
        </p:nvPicPr>
        <p:blipFill>
          <a:blip r:embed="rId3"/>
          <a:stretch>
            <a:fillRect/>
          </a:stretch>
        </p:blipFill>
        <p:spPr>
          <a:xfrm>
            <a:off x="7105908" y="0"/>
            <a:ext cx="4959275" cy="6858000"/>
          </a:xfrm>
          <a:prstGeom prst="rect">
            <a:avLst/>
          </a:prstGeom>
        </p:spPr>
      </p:pic>
      <p:sp>
        <p:nvSpPr>
          <p:cNvPr id="2" name="ZoneTexte 1">
            <a:extLst>
              <a:ext uri="{FF2B5EF4-FFF2-40B4-BE49-F238E27FC236}">
                <a16:creationId xmlns:a16="http://schemas.microsoft.com/office/drawing/2014/main" id="{650C729D-D7FD-402F-B3C2-A75D154EF43B}"/>
              </a:ext>
            </a:extLst>
          </p:cNvPr>
          <p:cNvSpPr txBox="1"/>
          <p:nvPr/>
        </p:nvSpPr>
        <p:spPr>
          <a:xfrm>
            <a:off x="126816" y="123293"/>
            <a:ext cx="6489741" cy="646331"/>
          </a:xfrm>
          <a:prstGeom prst="rect">
            <a:avLst/>
          </a:prstGeom>
          <a:noFill/>
        </p:spPr>
        <p:txBody>
          <a:bodyPr wrap="square" rtlCol="0">
            <a:spAutoFit/>
          </a:bodyPr>
          <a:lstStyle/>
          <a:p>
            <a:r>
              <a:rPr lang="fr-FR" sz="3600" dirty="0">
                <a:solidFill>
                  <a:schemeClr val="accent1"/>
                </a:solidFill>
              </a:rPr>
              <a:t>Home Rule </a:t>
            </a:r>
          </a:p>
        </p:txBody>
      </p:sp>
      <p:sp>
        <p:nvSpPr>
          <p:cNvPr id="5" name="ZoneTexte 4">
            <a:extLst>
              <a:ext uri="{FF2B5EF4-FFF2-40B4-BE49-F238E27FC236}">
                <a16:creationId xmlns:a16="http://schemas.microsoft.com/office/drawing/2014/main" id="{2A6B4ECF-6AE3-402F-B121-9EAFFCE63297}"/>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318453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C3C22E6-3C51-4A46-9E53-C9A4D87417B4}"/>
              </a:ext>
            </a:extLst>
          </p:cNvPr>
          <p:cNvPicPr>
            <a:picLocks noChangeAspect="1"/>
          </p:cNvPicPr>
          <p:nvPr/>
        </p:nvPicPr>
        <p:blipFill>
          <a:blip r:embed="rId2"/>
          <a:stretch>
            <a:fillRect/>
          </a:stretch>
        </p:blipFill>
        <p:spPr>
          <a:xfrm>
            <a:off x="527960" y="1174501"/>
            <a:ext cx="6187251" cy="3867032"/>
          </a:xfrm>
          <a:prstGeom prst="rect">
            <a:avLst/>
          </a:prstGeom>
        </p:spPr>
      </p:pic>
      <p:sp>
        <p:nvSpPr>
          <p:cNvPr id="7" name="Titre 1">
            <a:extLst>
              <a:ext uri="{FF2B5EF4-FFF2-40B4-BE49-F238E27FC236}">
                <a16:creationId xmlns:a16="http://schemas.microsoft.com/office/drawing/2014/main" id="{4B7FECF6-3D06-41B4-844B-1DF1ADF2BBD7}"/>
              </a:ext>
            </a:extLst>
          </p:cNvPr>
          <p:cNvSpPr>
            <a:spLocks noGrp="1"/>
          </p:cNvSpPr>
          <p:nvPr>
            <p:ph type="title"/>
          </p:nvPr>
        </p:nvSpPr>
        <p:spPr>
          <a:xfrm>
            <a:off x="281380" y="148975"/>
            <a:ext cx="9404723" cy="1400530"/>
          </a:xfrm>
        </p:spPr>
        <p:txBody>
          <a:bodyPr/>
          <a:lstStyle/>
          <a:p>
            <a:r>
              <a:rPr lang="fr-FR" dirty="0" err="1">
                <a:solidFill>
                  <a:schemeClr val="accent1"/>
                </a:solidFill>
              </a:rPr>
              <a:t>Easter</a:t>
            </a:r>
            <a:r>
              <a:rPr lang="fr-FR" dirty="0">
                <a:solidFill>
                  <a:schemeClr val="accent1"/>
                </a:solidFill>
              </a:rPr>
              <a:t> Rising (April 1916) </a:t>
            </a:r>
          </a:p>
        </p:txBody>
      </p:sp>
      <p:pic>
        <p:nvPicPr>
          <p:cNvPr id="10" name="Picture 2" descr="Declaration of Independence » Dáil100 | Houses of the Oireachtas">
            <a:extLst>
              <a:ext uri="{FF2B5EF4-FFF2-40B4-BE49-F238E27FC236}">
                <a16:creationId xmlns:a16="http://schemas.microsoft.com/office/drawing/2014/main" id="{22ACD306-6A7C-4659-AB55-3F81F1500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801" y="0"/>
            <a:ext cx="453548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4EE032DA-EA0A-4685-84E8-D23CDE286834}"/>
              </a:ext>
            </a:extLst>
          </p:cNvPr>
          <p:cNvSpPr/>
          <p:nvPr/>
        </p:nvSpPr>
        <p:spPr>
          <a:xfrm>
            <a:off x="84794" y="5272929"/>
            <a:ext cx="7233007" cy="1200329"/>
          </a:xfrm>
          <a:prstGeom prst="rect">
            <a:avLst/>
          </a:prstGeom>
        </p:spPr>
        <p:txBody>
          <a:bodyPr wrap="square">
            <a:spAutoFit/>
          </a:bodyPr>
          <a:lstStyle/>
          <a:p>
            <a:pPr marL="342900" indent="-342900" defTabSz="457200">
              <a:spcBef>
                <a:spcPts val="1000"/>
              </a:spcBef>
              <a:buClr>
                <a:schemeClr val="bg2">
                  <a:lumMod val="40000"/>
                  <a:lumOff val="60000"/>
                </a:schemeClr>
              </a:buClr>
              <a:buSzPct val="80000"/>
              <a:buFont typeface="Wingdings 3" charset="2"/>
              <a:buChar char=""/>
            </a:pPr>
            <a:r>
              <a:rPr lang="en-US" sz="2400" dirty="0">
                <a:latin typeface="+mj-lt"/>
                <a:ea typeface="+mj-ea"/>
                <a:cs typeface="+mj-cs"/>
              </a:rPr>
              <a:t>Harsh repression of ER + 1918 conscription crisis =&gt; most Irish people started supporting independence more than Home Rule. </a:t>
            </a:r>
          </a:p>
        </p:txBody>
      </p:sp>
      <p:sp>
        <p:nvSpPr>
          <p:cNvPr id="8" name="ZoneTexte 7">
            <a:extLst>
              <a:ext uri="{FF2B5EF4-FFF2-40B4-BE49-F238E27FC236}">
                <a16:creationId xmlns:a16="http://schemas.microsoft.com/office/drawing/2014/main" id="{25DB3C92-3DB5-4DD2-A982-0883A1987A9C}"/>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1114728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A45CF2-CDE6-4303-81AD-517A15D89065}"/>
              </a:ext>
            </a:extLst>
          </p:cNvPr>
          <p:cNvSpPr>
            <a:spLocks noGrp="1"/>
          </p:cNvSpPr>
          <p:nvPr>
            <p:ph type="title"/>
          </p:nvPr>
        </p:nvSpPr>
        <p:spPr>
          <a:xfrm>
            <a:off x="281380" y="148975"/>
            <a:ext cx="9404723" cy="1400530"/>
          </a:xfrm>
        </p:spPr>
        <p:txBody>
          <a:bodyPr/>
          <a:lstStyle/>
          <a:p>
            <a:r>
              <a:rPr lang="fr-FR" dirty="0">
                <a:solidFill>
                  <a:schemeClr val="accent1"/>
                </a:solidFill>
              </a:rPr>
              <a:t>Partition</a:t>
            </a:r>
          </a:p>
        </p:txBody>
      </p:sp>
      <p:sp>
        <p:nvSpPr>
          <p:cNvPr id="3" name="Espace réservé du contenu 2">
            <a:extLst>
              <a:ext uri="{FF2B5EF4-FFF2-40B4-BE49-F238E27FC236}">
                <a16:creationId xmlns:a16="http://schemas.microsoft.com/office/drawing/2014/main" id="{12653909-13C3-485A-BFE1-D5C4A994917F}"/>
              </a:ext>
            </a:extLst>
          </p:cNvPr>
          <p:cNvSpPr>
            <a:spLocks noGrp="1"/>
          </p:cNvSpPr>
          <p:nvPr>
            <p:ph idx="1"/>
          </p:nvPr>
        </p:nvSpPr>
        <p:spPr>
          <a:xfrm>
            <a:off x="133564" y="1197695"/>
            <a:ext cx="7375133" cy="5660305"/>
          </a:xfrm>
        </p:spPr>
        <p:txBody>
          <a:bodyPr>
            <a:normAutofit/>
          </a:bodyPr>
          <a:lstStyle/>
          <a:p>
            <a:r>
              <a:rPr lang="en-US" sz="2400" dirty="0"/>
              <a:t>1918 general election: landslide victory for Sinn Féin in Southern Provinces =&gt; </a:t>
            </a:r>
          </a:p>
          <a:p>
            <a:pPr lvl="1"/>
            <a:r>
              <a:rPr lang="en-US" sz="2200" dirty="0"/>
              <a:t>First </a:t>
            </a:r>
            <a:r>
              <a:rPr lang="fr-FR" sz="2200" dirty="0" err="1"/>
              <a:t>Dáil</a:t>
            </a:r>
            <a:r>
              <a:rPr lang="fr-FR" sz="2200" dirty="0"/>
              <a:t> Éireann</a:t>
            </a:r>
            <a:r>
              <a:rPr lang="en-US" sz="2200" dirty="0"/>
              <a:t>  + Declaration of Independence </a:t>
            </a:r>
          </a:p>
          <a:p>
            <a:pPr lvl="1"/>
            <a:r>
              <a:rPr lang="en-US" sz="2200" dirty="0"/>
              <a:t>BUT in Ulster: Unionist victory = clear gap bet U &amp; rest of Ireland</a:t>
            </a:r>
          </a:p>
          <a:p>
            <a:r>
              <a:rPr lang="en-US" sz="2400" dirty="0"/>
              <a:t>1919-1921: Anglo-Irish war for independence</a:t>
            </a:r>
          </a:p>
          <a:p>
            <a:r>
              <a:rPr lang="en-US" sz="2400" dirty="0"/>
              <a:t>1921: partition &amp; creation of separate Home Rule Parliaments in Dublin and in Northern Ireland.</a:t>
            </a:r>
          </a:p>
          <a:p>
            <a:pPr lvl="1"/>
            <a:r>
              <a:rPr lang="en-US" sz="2000" dirty="0"/>
              <a:t>(The Dublin Parliament/ Home Rule in the South was never implemented as the self-governing Irish Free State was established in 1922).</a:t>
            </a:r>
          </a:p>
        </p:txBody>
      </p:sp>
      <p:pic>
        <p:nvPicPr>
          <p:cNvPr id="6" name="Picture 5">
            <a:extLst>
              <a:ext uri="{FF2B5EF4-FFF2-40B4-BE49-F238E27FC236}">
                <a16:creationId xmlns:a16="http://schemas.microsoft.com/office/drawing/2014/main" id="{DB4A117A-EA07-44BA-8EB5-2E83E80FD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7907" y="481973"/>
            <a:ext cx="4714093" cy="5894054"/>
          </a:xfrm>
          <a:prstGeom prst="rect">
            <a:avLst/>
          </a:prstGeom>
        </p:spPr>
      </p:pic>
      <p:pic>
        <p:nvPicPr>
          <p:cNvPr id="5" name="Picture 4">
            <a:extLst>
              <a:ext uri="{FF2B5EF4-FFF2-40B4-BE49-F238E27FC236}">
                <a16:creationId xmlns:a16="http://schemas.microsoft.com/office/drawing/2014/main" id="{13288166-92EC-447C-9D74-D708CFB2D47E}"/>
              </a:ext>
            </a:extLst>
          </p:cNvPr>
          <p:cNvPicPr>
            <a:picLocks noChangeAspect="1"/>
          </p:cNvPicPr>
          <p:nvPr/>
        </p:nvPicPr>
        <p:blipFill>
          <a:blip r:embed="rId3"/>
          <a:stretch>
            <a:fillRect/>
          </a:stretch>
        </p:blipFill>
        <p:spPr>
          <a:xfrm>
            <a:off x="7477907" y="481973"/>
            <a:ext cx="4701407" cy="5994293"/>
          </a:xfrm>
          <a:prstGeom prst="rect">
            <a:avLst/>
          </a:prstGeom>
        </p:spPr>
      </p:pic>
      <p:sp>
        <p:nvSpPr>
          <p:cNvPr id="7" name="ZoneTexte 6">
            <a:extLst>
              <a:ext uri="{FF2B5EF4-FFF2-40B4-BE49-F238E27FC236}">
                <a16:creationId xmlns:a16="http://schemas.microsoft.com/office/drawing/2014/main" id="{AC456F4B-6E99-42FA-A34B-12B69CB1D389}"/>
              </a:ext>
            </a:extLst>
          </p:cNvPr>
          <p:cNvSpPr txBox="1"/>
          <p:nvPr/>
        </p:nvSpPr>
        <p:spPr>
          <a:xfrm rot="16200000">
            <a:off x="9847398" y="2907586"/>
            <a:ext cx="4284324" cy="369332"/>
          </a:xfrm>
          <a:prstGeom prst="rect">
            <a:avLst/>
          </a:prstGeom>
          <a:noFill/>
        </p:spPr>
        <p:txBody>
          <a:bodyPr wrap="square" rtlCol="0">
            <a:spAutoFit/>
          </a:bodyPr>
          <a:lstStyle/>
          <a:p>
            <a:r>
              <a:rPr lang="fr-FR" dirty="0">
                <a:solidFill>
                  <a:schemeClr val="accent1"/>
                </a:solidFill>
              </a:rPr>
              <a:t>M. Bourdeau UJML3 2020-2021</a:t>
            </a:r>
          </a:p>
        </p:txBody>
      </p:sp>
    </p:spTree>
    <p:extLst>
      <p:ext uri="{BB962C8B-B14F-4D97-AF65-F5344CB8AC3E}">
        <p14:creationId xmlns:p14="http://schemas.microsoft.com/office/powerpoint/2010/main" val="269991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Personnalisé 6">
      <a:dk1>
        <a:srgbClr val="FFFFFF"/>
      </a:dk1>
      <a:lt1>
        <a:srgbClr val="E3DED1"/>
      </a:lt1>
      <a:dk2>
        <a:srgbClr val="005827"/>
      </a:dk2>
      <a:lt2>
        <a:srgbClr val="E3DED1"/>
      </a:lt2>
      <a:accent1>
        <a:srgbClr val="FCA904"/>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0</TotalTime>
  <Words>3149</Words>
  <Application>Microsoft Office PowerPoint</Application>
  <PresentationFormat>Grand écran</PresentationFormat>
  <Paragraphs>313</Paragraphs>
  <Slides>29</Slides>
  <Notes>5</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29</vt:i4>
      </vt:variant>
    </vt:vector>
  </HeadingPairs>
  <TitlesOfParts>
    <vt:vector size="35" baseType="lpstr">
      <vt:lpstr>Arial</vt:lpstr>
      <vt:lpstr>Calibri</vt:lpstr>
      <vt:lpstr>Century Gothic</vt:lpstr>
      <vt:lpstr>Helvetica</vt:lpstr>
      <vt:lpstr>Wingdings 3</vt:lpstr>
      <vt:lpstr>Ion</vt:lpstr>
      <vt:lpstr>CM Géo-Eco</vt:lpstr>
      <vt:lpstr>Part 6: Northern Ireland’s 'troubled’ history </vt:lpstr>
      <vt:lpstr>Basic facts about Northern Ireland</vt:lpstr>
      <vt:lpstr>Contents</vt:lpstr>
      <vt:lpstr>1. Catholics and/vs. Protestants</vt:lpstr>
      <vt:lpstr>Présentation PowerPoint</vt:lpstr>
      <vt:lpstr>Présentation PowerPoint</vt:lpstr>
      <vt:lpstr>Easter Rising (April 1916) </vt:lpstr>
      <vt:lpstr>Partition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Northern Irish Government</vt:lpstr>
      <vt:lpstr>Northern Irish Assembly/Stormont</vt:lpstr>
      <vt:lpstr>Présentation PowerPoint</vt:lpstr>
      <vt:lpstr>3. What Future for Northern Ireland?</vt:lpstr>
      <vt:lpstr>Présentation PowerPoint</vt:lpstr>
      <vt:lpstr>Présentation PowerPoint</vt:lpstr>
      <vt:lpstr>After Brexit: towards reunification?</vt:lpstr>
      <vt:lpstr>To sum it all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6: Northern Ireland and ‘The Troubles’</dc:title>
  <dc:creator>anonymous</dc:creator>
  <cp:lastModifiedBy>reviewer</cp:lastModifiedBy>
  <cp:revision>172</cp:revision>
  <cp:lastPrinted>2021-03-03T23:51:05Z</cp:lastPrinted>
  <dcterms:created xsi:type="dcterms:W3CDTF">2020-02-29T15:21:30Z</dcterms:created>
  <dcterms:modified xsi:type="dcterms:W3CDTF">2021-03-22T16:35:16Z</dcterms:modified>
</cp:coreProperties>
</file>